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4" r:id="rId2"/>
  </p:sldMasterIdLst>
  <p:notesMasterIdLst>
    <p:notesMasterId r:id="rId41"/>
  </p:notesMasterIdLst>
  <p:sldIdLst>
    <p:sldId id="895" r:id="rId3"/>
    <p:sldId id="894" r:id="rId4"/>
    <p:sldId id="896" r:id="rId5"/>
    <p:sldId id="660" r:id="rId6"/>
    <p:sldId id="897" r:id="rId7"/>
    <p:sldId id="773" r:id="rId8"/>
    <p:sldId id="775" r:id="rId9"/>
    <p:sldId id="907" r:id="rId10"/>
    <p:sldId id="931" r:id="rId11"/>
    <p:sldId id="932" r:id="rId12"/>
    <p:sldId id="906" r:id="rId13"/>
    <p:sldId id="767" r:id="rId14"/>
    <p:sldId id="703" r:id="rId15"/>
    <p:sldId id="834" r:id="rId16"/>
    <p:sldId id="898" r:id="rId17"/>
    <p:sldId id="817" r:id="rId18"/>
    <p:sldId id="905" r:id="rId19"/>
    <p:sldId id="899" r:id="rId20"/>
    <p:sldId id="919" r:id="rId21"/>
    <p:sldId id="923" r:id="rId22"/>
    <p:sldId id="921" r:id="rId23"/>
    <p:sldId id="902" r:id="rId24"/>
    <p:sldId id="880" r:id="rId25"/>
    <p:sldId id="864" r:id="rId26"/>
    <p:sldId id="853" r:id="rId27"/>
    <p:sldId id="922" r:id="rId28"/>
    <p:sldId id="843" r:id="rId29"/>
    <p:sldId id="821" r:id="rId30"/>
    <p:sldId id="837" r:id="rId31"/>
    <p:sldId id="924" r:id="rId32"/>
    <p:sldId id="908" r:id="rId33"/>
    <p:sldId id="934" r:id="rId34"/>
    <p:sldId id="929" r:id="rId35"/>
    <p:sldId id="825" r:id="rId36"/>
    <p:sldId id="826" r:id="rId37"/>
    <p:sldId id="926" r:id="rId38"/>
    <p:sldId id="927" r:id="rId39"/>
    <p:sldId id="849" r:id="rId40"/>
  </p:sldIdLst>
  <p:sldSz cx="9144000" cy="6858000" type="screen4x3"/>
  <p:notesSz cx="6858000" cy="9144000"/>
  <p:defaultTextStyle>
    <a:defPPr>
      <a:defRPr lang="en-GB"/>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D"/>
    <a:srgbClr val="008000"/>
    <a:srgbClr val="E7F4F5"/>
    <a:srgbClr val="D6ECEE"/>
    <a:srgbClr val="CCE8EA"/>
    <a:srgbClr val="B3DDFF"/>
    <a:srgbClr val="CC0000"/>
    <a:srgbClr val="0033CC"/>
    <a:srgbClr val="FF0000"/>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63" autoAdjust="0"/>
    <p:restoredTop sz="91973" autoAdjust="0"/>
  </p:normalViewPr>
  <p:slideViewPr>
    <p:cSldViewPr snapToGrid="0">
      <p:cViewPr>
        <p:scale>
          <a:sx n="66" d="100"/>
          <a:sy n="66" d="100"/>
        </p:scale>
        <p:origin x="-2316" y="-468"/>
      </p:cViewPr>
      <p:guideLst>
        <p:guide orient="horz" pos="2160"/>
        <p:guide pos="2880"/>
      </p:guideLst>
    </p:cSldViewPr>
  </p:slideViewPr>
  <p:outlineViewPr>
    <p:cViewPr>
      <p:scale>
        <a:sx n="33" d="100"/>
        <a:sy n="33" d="100"/>
      </p:scale>
      <p:origin x="0" y="3678"/>
    </p:cViewPr>
  </p:outlineViewPr>
  <p:notesTextViewPr>
    <p:cViewPr>
      <p:scale>
        <a:sx n="100" d="100"/>
        <a:sy n="100" d="100"/>
      </p:scale>
      <p:origin x="0" y="0"/>
    </p:cViewPr>
  </p:notesTextViewPr>
  <p:sorterViewPr>
    <p:cViewPr>
      <p:scale>
        <a:sx n="66" d="100"/>
        <a:sy n="66" d="100"/>
      </p:scale>
      <p:origin x="0" y="708"/>
    </p:cViewPr>
  </p:sorterViewPr>
  <p:notesViewPr>
    <p:cSldViewPr snapToGrid="0">
      <p:cViewPr varScale="1">
        <p:scale>
          <a:sx n="52" d="100"/>
          <a:sy n="52" d="100"/>
        </p:scale>
        <p:origin x="-2664" y="-8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970F142-B94E-4DA9-A48C-1D904F916D97}" type="slidenum">
              <a:rPr lang="en-GB"/>
              <a:pPr>
                <a:defRPr/>
              </a:pPr>
              <a:t>‹#›</a:t>
            </a:fld>
            <a:endParaRPr lang="en-GB"/>
          </a:p>
        </p:txBody>
      </p:sp>
    </p:spTree>
    <p:extLst>
      <p:ext uri="{BB962C8B-B14F-4D97-AF65-F5344CB8AC3E}">
        <p14:creationId xmlns:p14="http://schemas.microsoft.com/office/powerpoint/2010/main" val="1442154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7413"/>
          </a:xfrm>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Background</a:t>
            </a:r>
            <a:r>
              <a:rPr lang="en-GB" baseline="0" dirty="0" smtClean="0"/>
              <a:t> – brief: genes – identify new targets or offer insight into existing ones. </a:t>
            </a:r>
          </a:p>
          <a:p>
            <a:r>
              <a:rPr lang="en-GB" baseline="0" dirty="0" smtClean="0"/>
              <a:t>Study design (Nelson)  - </a:t>
            </a:r>
            <a:r>
              <a:rPr lang="en-GB" baseline="0" dirty="0" err="1" smtClean="0"/>
              <a:t>exome</a:t>
            </a:r>
            <a:r>
              <a:rPr lang="en-GB" baseline="0" dirty="0" smtClean="0"/>
              <a:t> sequencing of genes encoding drug targets for obesity and T2D</a:t>
            </a:r>
          </a:p>
          <a:p>
            <a:r>
              <a:rPr lang="en-GB" baseline="0" dirty="0" smtClean="0"/>
              <a:t>Slide overall study design (alpha?) </a:t>
            </a:r>
          </a:p>
          <a:p>
            <a:r>
              <a:rPr lang="en-GB" baseline="0" dirty="0" smtClean="0"/>
              <a:t>Discovery results</a:t>
            </a:r>
          </a:p>
          <a:p>
            <a:r>
              <a:rPr lang="en-GB" baseline="0" dirty="0" smtClean="0"/>
              <a:t>Follow-up results</a:t>
            </a:r>
          </a:p>
          <a:p>
            <a:r>
              <a:rPr lang="en-GB" baseline="0" dirty="0" smtClean="0"/>
              <a:t>GLP1R</a:t>
            </a:r>
          </a:p>
          <a:p>
            <a:r>
              <a:rPr lang="en-GB" baseline="0" dirty="0" smtClean="0"/>
              <a:t>	what is it? </a:t>
            </a:r>
            <a:r>
              <a:rPr lang="en-GB" baseline="0" dirty="0" err="1" smtClean="0"/>
              <a:t>Incretin</a:t>
            </a:r>
            <a:r>
              <a:rPr lang="en-GB" baseline="0" dirty="0" smtClean="0"/>
              <a:t> effect – drug target for T2D (new therapy – glucose control – like all – CV safety to be shown (increase in HR) – currently uncertain. Some other uncertainties over safety – concerns over pancreatitis/pancreatic cancer</a:t>
            </a:r>
          </a:p>
          <a:p>
            <a:r>
              <a:rPr lang="en-GB" baseline="0" dirty="0" smtClean="0"/>
              <a:t>	mutation – what does it do? Unknown – previous characterisation unclear – attempts to characterise it in beta cells unsuccessful. </a:t>
            </a:r>
          </a:p>
          <a:p>
            <a:r>
              <a:rPr lang="en-GB" baseline="0" dirty="0" smtClean="0"/>
              <a:t>FG effect size – minor allele lower FG. </a:t>
            </a:r>
          </a:p>
          <a:p>
            <a:r>
              <a:rPr lang="en-GB" baseline="0" dirty="0" smtClean="0"/>
              <a:t>Investigate association with T2D – minor allele lower risk – Variant = therapy</a:t>
            </a:r>
          </a:p>
          <a:p>
            <a:r>
              <a:rPr lang="en-GB" baseline="0" dirty="0" smtClean="0"/>
              <a:t>How about mirroring other effects of GLP1R?</a:t>
            </a:r>
          </a:p>
          <a:p>
            <a:r>
              <a:rPr lang="en-GB" baseline="0" dirty="0" smtClean="0"/>
              <a:t>	Dan slide – no differences, although admittedly underpowered to detect small effects. (animated***)</a:t>
            </a:r>
          </a:p>
          <a:p>
            <a:r>
              <a:rPr lang="en-GB" baseline="0" dirty="0" smtClean="0"/>
              <a:t>Seems we have a good variant – can we predict safety?</a:t>
            </a:r>
          </a:p>
          <a:p>
            <a:r>
              <a:rPr lang="en-GB" baseline="0" dirty="0" smtClean="0"/>
              <a:t>CV disease – minor allele = drug effect – lower risk</a:t>
            </a:r>
          </a:p>
          <a:p>
            <a:r>
              <a:rPr lang="en-GB" dirty="0" smtClean="0"/>
              <a:t>How about for other diseases? – pancreatic – not informative. </a:t>
            </a:r>
          </a:p>
          <a:p>
            <a:r>
              <a:rPr lang="en-GB" dirty="0" smtClean="0"/>
              <a:t>Conclusions</a:t>
            </a:r>
            <a:r>
              <a:rPr lang="en-GB" baseline="0" dirty="0" smtClean="0"/>
              <a:t> – Dan.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F8720A4-9696-4E71-94AC-D4840931422B}" type="slidenum">
              <a:rPr lang="en-GB" altLang="en-US" smtClean="0">
                <a:solidFill>
                  <a:prstClr val="black"/>
                </a:solidFill>
              </a:rPr>
              <a:pPr>
                <a:defRPr/>
              </a:pPr>
              <a:t>1</a:t>
            </a:fld>
            <a:endParaRPr lang="en-GB" altLang="en-US">
              <a:solidFill>
                <a:prstClr val="black"/>
              </a:solidFill>
            </a:endParaRPr>
          </a:p>
        </p:txBody>
      </p:sp>
    </p:spTree>
    <p:extLst>
      <p:ext uri="{BB962C8B-B14F-4D97-AF65-F5344CB8AC3E}">
        <p14:creationId xmlns:p14="http://schemas.microsoft.com/office/powerpoint/2010/main" val="225064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what have we learned from these studies?</a:t>
            </a:r>
          </a:p>
          <a:p>
            <a:r>
              <a:rPr lang="en-GB" dirty="0" smtClean="0"/>
              <a:t>Over the rest of my talk</a:t>
            </a:r>
            <a:r>
              <a:rPr lang="en-GB" baseline="0" dirty="0" smtClean="0"/>
              <a:t> I will focus on three main aspects: genetic architecture, biological insights and clinical applications.</a:t>
            </a:r>
            <a:endParaRPr lang="en-GB" dirty="0" smtClean="0"/>
          </a:p>
          <a:p>
            <a:r>
              <a:rPr lang="en-GB" dirty="0" smtClean="0"/>
              <a:t>Genetic</a:t>
            </a:r>
            <a:r>
              <a:rPr lang="en-GB" baseline="0" dirty="0" smtClean="0"/>
              <a:t> architecture – number, frequency and effect size of variants influencing a disease/ trait</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16</a:t>
            </a:fld>
            <a:endParaRPr lang="en-GB"/>
          </a:p>
        </p:txBody>
      </p:sp>
    </p:spTree>
    <p:extLst>
      <p:ext uri="{BB962C8B-B14F-4D97-AF65-F5344CB8AC3E}">
        <p14:creationId xmlns:p14="http://schemas.microsoft.com/office/powerpoint/2010/main" val="300133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what have we learned from these studies?</a:t>
            </a:r>
          </a:p>
          <a:p>
            <a:r>
              <a:rPr lang="en-GB" dirty="0" smtClean="0"/>
              <a:t>Over the rest of my talk</a:t>
            </a:r>
            <a:r>
              <a:rPr lang="en-GB" baseline="0" dirty="0" smtClean="0"/>
              <a:t> I will focus on three main aspects: genetic architecture, biological insights and clinical applications.</a:t>
            </a:r>
            <a:endParaRPr lang="en-GB" dirty="0" smtClean="0"/>
          </a:p>
          <a:p>
            <a:r>
              <a:rPr lang="en-GB" dirty="0" smtClean="0"/>
              <a:t>Genetic</a:t>
            </a:r>
            <a:r>
              <a:rPr lang="en-GB" baseline="0" dirty="0" smtClean="0"/>
              <a:t> architecture – number, frequency and effect size of variants influencing a disease/ trait</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17</a:t>
            </a:fld>
            <a:endParaRPr lang="en-GB"/>
          </a:p>
        </p:txBody>
      </p:sp>
    </p:spTree>
    <p:extLst>
      <p:ext uri="{BB962C8B-B14F-4D97-AF65-F5344CB8AC3E}">
        <p14:creationId xmlns:p14="http://schemas.microsoft.com/office/powerpoint/2010/main" val="300133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104130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last example of translating from a rare disease to a common disease</a:t>
            </a:r>
            <a:r>
              <a:rPr lang="en-GB" baseline="0" dirty="0" smtClean="0"/>
              <a:t> is in the TBC1D4 gene also known as AS160 which is a </a:t>
            </a:r>
            <a:r>
              <a:rPr lang="en-GB" dirty="0" smtClean="0"/>
              <a:t>RAB-</a:t>
            </a:r>
            <a:r>
              <a:rPr lang="en-GB" dirty="0" err="1" smtClean="0"/>
              <a:t>GTPase</a:t>
            </a:r>
            <a:r>
              <a:rPr lang="en-GB" dirty="0" smtClean="0"/>
              <a:t> activating protein in the insulin signalling pathway.</a:t>
            </a:r>
            <a:r>
              <a:rPr lang="en-GB" baseline="0" dirty="0" smtClean="0"/>
              <a:t>  A few years back we described a mutation in this gene leading to a premature stop codon in a single proband with very severe postprandial hyperinsulinaemia, as shown in the graph here where the proband is shown in red compared to controls in black and a patient with insulin receptor mutation in blue for comparison.</a:t>
            </a:r>
          </a:p>
          <a:p>
            <a:endParaRPr lang="en-GB" baseline="0" dirty="0" smtClean="0"/>
          </a:p>
          <a:p>
            <a:r>
              <a:rPr lang="en-GB" baseline="0" dirty="0" smtClean="0"/>
              <a:t>Recently a very elegant study in the Greenlandic population from Torben Hansen and colleagues detect a different premature stop codon in the </a:t>
            </a:r>
            <a:r>
              <a:rPr lang="en-GB" baseline="0" dirty="0" err="1" smtClean="0"/>
              <a:t>greenlandic</a:t>
            </a:r>
            <a:r>
              <a:rPr lang="en-GB" baseline="0" dirty="0" smtClean="0"/>
              <a:t> population this was present with a </a:t>
            </a:r>
            <a:r>
              <a:rPr lang="en-GB" baseline="0" dirty="0" err="1" smtClean="0"/>
              <a:t>MAFof</a:t>
            </a:r>
            <a:r>
              <a:rPr lang="en-GB" baseline="0" dirty="0" smtClean="0"/>
              <a:t> 17% there but is monomorphic in Europeans and this variant conveys a 10-fold increase risk of diabetes, accounting for </a:t>
            </a:r>
            <a:r>
              <a:rPr lang="en-GB" baseline="0" dirty="0" err="1" smtClean="0"/>
              <a:t>approx</a:t>
            </a:r>
            <a:r>
              <a:rPr lang="en-GB" baseline="0" dirty="0" smtClean="0"/>
              <a:t> 10% of diabetes cases in </a:t>
            </a:r>
            <a:r>
              <a:rPr lang="en-GB" baseline="0" dirty="0" err="1" smtClean="0"/>
              <a:t>greenland</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19</a:t>
            </a:fld>
            <a:endParaRPr lang="en-GB"/>
          </a:p>
        </p:txBody>
      </p:sp>
    </p:spTree>
    <p:extLst>
      <p:ext uri="{BB962C8B-B14F-4D97-AF65-F5344CB8AC3E}">
        <p14:creationId xmlns:p14="http://schemas.microsoft.com/office/powerpoint/2010/main" val="83915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work from the same consortium using WES sequencing of 3756 Mexican and US Latino individuals (1794 with type 2 diabetes and 1962 without diabetes) recruited from 1993 to 2013. ). Found  missense variant in HNF1 (a </a:t>
            </a:r>
            <a:r>
              <a:rPr lang="en-GB" dirty="0" err="1" smtClean="0"/>
              <a:t>mody</a:t>
            </a:r>
            <a:r>
              <a:rPr lang="en-GB" dirty="0" smtClean="0"/>
              <a:t> gene) associated with diabetes risk.</a:t>
            </a:r>
          </a:p>
          <a:p>
            <a:endParaRPr lang="en-GB" dirty="0"/>
          </a:p>
          <a:p>
            <a:r>
              <a:rPr lang="en-GB" dirty="0" smtClean="0"/>
              <a:t>In experimental assays, HNF-1A protein encoding the p.E508K mutant demonstrated reduced transactivation activity of its target promoter compared with a wild-type protein. </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21</a:t>
            </a:fld>
            <a:endParaRPr lang="en-GB"/>
          </a:p>
        </p:txBody>
      </p:sp>
    </p:spTree>
    <p:extLst>
      <p:ext uri="{BB962C8B-B14F-4D97-AF65-F5344CB8AC3E}">
        <p14:creationId xmlns:p14="http://schemas.microsoft.com/office/powerpoint/2010/main" val="266788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p>
          <a:p>
            <a:r>
              <a:rPr lang="en-GB" baseline="0" dirty="0" smtClean="0"/>
              <a:t>We see evidence of allelic heterogeneity, e.g. 5 different signals at KCNQ1.</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23</a:t>
            </a:fld>
            <a:endParaRPr lang="en-GB"/>
          </a:p>
        </p:txBody>
      </p:sp>
    </p:spTree>
    <p:extLst>
      <p:ext uri="{BB962C8B-B14F-4D97-AF65-F5344CB8AC3E}">
        <p14:creationId xmlns:p14="http://schemas.microsoft.com/office/powerpoint/2010/main" val="52040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diabetes/</a:t>
            </a:r>
            <a:r>
              <a:rPr lang="en-GB" baseline="0" dirty="0" smtClean="0"/>
              <a:t> glycaemic traits  we are starting to detect overlap with loci that have rare mutations causing </a:t>
            </a:r>
            <a:r>
              <a:rPr lang="en-GB" dirty="0" smtClean="0"/>
              <a:t>monogenic</a:t>
            </a:r>
            <a:r>
              <a:rPr lang="en-GB" baseline="0" dirty="0" smtClean="0"/>
              <a:t> disease also harbouring more common alleles of less severe effects contributing to these more common traits/ diseases.</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24</a:t>
            </a:fld>
            <a:endParaRPr lang="en-GB"/>
          </a:p>
        </p:txBody>
      </p:sp>
    </p:spTree>
    <p:extLst>
      <p:ext uri="{BB962C8B-B14F-4D97-AF65-F5344CB8AC3E}">
        <p14:creationId xmlns:p14="http://schemas.microsoft.com/office/powerpoint/2010/main" val="1041306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particular in a recent</a:t>
            </a:r>
            <a:r>
              <a:rPr lang="en-GB" baseline="0" dirty="0" smtClean="0"/>
              <a:t> study of the GoT2D, T2DGenes consortia we have contributed to, we have found that as a group, genes that are annotated in OMIM as causal for diabetes syndromes are enriched for a burden of rare alleles MAF&lt;1%, which collectively increase risk of diabetes by ~50%, and we note that the estimate of the effect is larger as we focus on variants that are likely to have a more severe impact on protein function, such as protein truncating alleles or missense changes predicted to be deleterious by five different software programmes.</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25</a:t>
            </a:fld>
            <a:endParaRPr lang="en-GB"/>
          </a:p>
        </p:txBody>
      </p:sp>
    </p:spTree>
    <p:extLst>
      <p:ext uri="{BB962C8B-B14F-4D97-AF65-F5344CB8AC3E}">
        <p14:creationId xmlns:p14="http://schemas.microsoft.com/office/powerpoint/2010/main" val="349784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what have we learned from these studies?</a:t>
            </a:r>
          </a:p>
          <a:p>
            <a:r>
              <a:rPr lang="en-GB" dirty="0" smtClean="0"/>
              <a:t>Over the rest of my talk</a:t>
            </a:r>
            <a:r>
              <a:rPr lang="en-GB" baseline="0" dirty="0" smtClean="0"/>
              <a:t> I will focus on three main aspects: genetic architecture, biological insights and clinical applications.</a:t>
            </a:r>
            <a:endParaRPr lang="en-GB" dirty="0" smtClean="0"/>
          </a:p>
          <a:p>
            <a:r>
              <a:rPr lang="en-GB" dirty="0" smtClean="0"/>
              <a:t>Genetic</a:t>
            </a:r>
            <a:r>
              <a:rPr lang="en-GB" baseline="0" dirty="0" smtClean="0"/>
              <a:t> architecture – number, frequency and effect size of variants influencing a disease/ trait</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26</a:t>
            </a:fld>
            <a:endParaRPr lang="en-GB"/>
          </a:p>
        </p:txBody>
      </p:sp>
    </p:spTree>
    <p:extLst>
      <p:ext uri="{BB962C8B-B14F-4D97-AF65-F5344CB8AC3E}">
        <p14:creationId xmlns:p14="http://schemas.microsoft.com/office/powerpoint/2010/main" val="3001330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now we have a better understanding of the</a:t>
            </a:r>
            <a:r>
              <a:rPr lang="en-GB" baseline="0" dirty="0" smtClean="0"/>
              <a:t> genetic architecture, what biological insights have we gained from these approaches?</a:t>
            </a:r>
          </a:p>
          <a:p>
            <a:r>
              <a:rPr lang="en-GB" baseline="0" dirty="0" smtClean="0"/>
              <a:t>For glycaemic traits a number of loci overlap expected pathways involved in glucose metabolism, insulin secretion and processing but we also found for the first time human genetic evidence for the importance of circadian rhythm  pathways in metabolism. </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27</a:t>
            </a:fld>
            <a:endParaRPr lang="en-GB"/>
          </a:p>
        </p:txBody>
      </p:sp>
    </p:spTree>
    <p:extLst>
      <p:ext uri="{BB962C8B-B14F-4D97-AF65-F5344CB8AC3E}">
        <p14:creationId xmlns:p14="http://schemas.microsoft.com/office/powerpoint/2010/main" val="247295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2</a:t>
            </a:fld>
            <a:endParaRPr lang="en-GB"/>
          </a:p>
        </p:txBody>
      </p:sp>
    </p:spTree>
    <p:extLst>
      <p:ext uri="{BB962C8B-B14F-4D97-AF65-F5344CB8AC3E}">
        <p14:creationId xmlns:p14="http://schemas.microsoft.com/office/powerpoint/2010/main" val="558027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And for</a:t>
            </a:r>
            <a:r>
              <a:rPr lang="en-GB" baseline="0" dirty="0" smtClean="0"/>
              <a:t> type 2 diabetes we also identified loci that map to unanticipated pathways, e.g. cell-cycle regulation, CREBBP and </a:t>
            </a:r>
            <a:r>
              <a:rPr lang="en-GB" baseline="0" dirty="0" err="1" smtClean="0"/>
              <a:t>adipocytokine</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28</a:t>
            </a:fld>
            <a:endParaRPr lang="en-GB"/>
          </a:p>
        </p:txBody>
      </p:sp>
    </p:spTree>
    <p:extLst>
      <p:ext uri="{BB962C8B-B14F-4D97-AF65-F5344CB8AC3E}">
        <p14:creationId xmlns:p14="http://schemas.microsoft.com/office/powerpoint/2010/main" val="1901402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interesting for obesity and body fat distribution we find distinct pathways, with obesity</a:t>
            </a:r>
            <a:r>
              <a:rPr lang="en-GB" baseline="0" dirty="0" smtClean="0"/>
              <a:t> mostly enriched for central nervous system and genes expressed in brain, suggesting important roles in central appetite control and energy expenditure, as well as overlap with known monogenic genes. And body fat distribution as measured by waist-hip ratio mostly identifying loci enriched in genes that appear to be involved in adipose tissue development, which implies a role in where excess fat is stored and also with links to insulin resistance pathways.</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29</a:t>
            </a:fld>
            <a:endParaRPr lang="en-GB"/>
          </a:p>
        </p:txBody>
      </p:sp>
    </p:spTree>
    <p:extLst>
      <p:ext uri="{BB962C8B-B14F-4D97-AF65-F5344CB8AC3E}">
        <p14:creationId xmlns:p14="http://schemas.microsoft.com/office/powerpoint/2010/main" val="1162669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what have we learned from these studies?</a:t>
            </a:r>
          </a:p>
          <a:p>
            <a:r>
              <a:rPr lang="en-GB" dirty="0" smtClean="0"/>
              <a:t>Over the rest of my talk</a:t>
            </a:r>
            <a:r>
              <a:rPr lang="en-GB" baseline="0" dirty="0" smtClean="0"/>
              <a:t> I will focus on three main aspects: genetic architecture, biological insights and clinical applications.</a:t>
            </a:r>
            <a:endParaRPr lang="en-GB" dirty="0" smtClean="0"/>
          </a:p>
          <a:p>
            <a:r>
              <a:rPr lang="en-GB" dirty="0" smtClean="0"/>
              <a:t>Genetic</a:t>
            </a:r>
            <a:r>
              <a:rPr lang="en-GB" baseline="0" dirty="0" smtClean="0"/>
              <a:t> architecture – number, frequency and effect size of variants influencing a disease/ trait</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30</a:t>
            </a:fld>
            <a:endParaRPr lang="en-GB"/>
          </a:p>
        </p:txBody>
      </p:sp>
    </p:spTree>
    <p:extLst>
      <p:ext uri="{BB962C8B-B14F-4D97-AF65-F5344CB8AC3E}">
        <p14:creationId xmlns:p14="http://schemas.microsoft.com/office/powerpoint/2010/main" val="3001330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GWAS results</a:t>
            </a:r>
            <a:r>
              <a:rPr lang="en-GB" baseline="0" dirty="0" smtClean="0"/>
              <a:t> having any clinical implications?</a:t>
            </a:r>
          </a:p>
          <a:p>
            <a:r>
              <a:rPr lang="en-GB" baseline="0" dirty="0" smtClean="0"/>
              <a:t>Drug response example, other hits may also influence response to treatment.</a:t>
            </a:r>
            <a:endParaRPr lang="en-GB" dirty="0" smtClean="0"/>
          </a:p>
          <a:p>
            <a:endParaRPr lang="en-GB" dirty="0" smtClean="0"/>
          </a:p>
          <a:p>
            <a:r>
              <a:rPr lang="en-GB" dirty="0" smtClean="0"/>
              <a:t>TT genotype at TCF7L2</a:t>
            </a:r>
            <a:r>
              <a:rPr lang="en-GB" baseline="0" dirty="0" smtClean="0"/>
              <a:t> also involved in reduced response to </a:t>
            </a:r>
            <a:r>
              <a:rPr lang="en-GB" sz="1200" dirty="0" smtClean="0">
                <a:solidFill>
                  <a:srgbClr val="00559D"/>
                </a:solidFill>
                <a:latin typeface="Calibri" panose="020F0502020204030204" pitchFamily="34" charset="0"/>
                <a:cs typeface="Calibri" panose="020F0502020204030204" pitchFamily="34" charset="0"/>
              </a:rPr>
              <a:t>DPP-4 inhibitors</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34</a:t>
            </a:fld>
            <a:endParaRPr lang="en-GB"/>
          </a:p>
        </p:txBody>
      </p:sp>
    </p:spTree>
    <p:extLst>
      <p:ext uri="{BB962C8B-B14F-4D97-AF65-F5344CB8AC3E}">
        <p14:creationId xmlns:p14="http://schemas.microsoft.com/office/powerpoint/2010/main" val="2292135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target identification</a:t>
            </a:r>
            <a:r>
              <a:rPr lang="en-GB" baseline="0" dirty="0" smtClean="0"/>
              <a:t> but actual impact will take years to go through any drug development pipeline….</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35</a:t>
            </a:fld>
            <a:endParaRPr lang="en-GB"/>
          </a:p>
        </p:txBody>
      </p:sp>
    </p:spTree>
    <p:extLst>
      <p:ext uri="{BB962C8B-B14F-4D97-AF65-F5344CB8AC3E}">
        <p14:creationId xmlns:p14="http://schemas.microsoft.com/office/powerpoint/2010/main" val="1410661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38</a:t>
            </a:fld>
            <a:endParaRPr lang="en-GB"/>
          </a:p>
        </p:txBody>
      </p:sp>
    </p:spTree>
    <p:extLst>
      <p:ext uri="{BB962C8B-B14F-4D97-AF65-F5344CB8AC3E}">
        <p14:creationId xmlns:p14="http://schemas.microsoft.com/office/powerpoint/2010/main" val="309488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a way of introduction, genes and environment play</a:t>
            </a:r>
            <a:r>
              <a:rPr lang="en-GB" baseline="0" dirty="0" smtClean="0"/>
              <a:t> a different role in different diseases. So at one extreme we may have infectious diseases where the exposure to pathogens in the environment may be the main driving force, and at the opposite end of the spectrum we have Monogenic, or single gene disorders like cystic fibrosis where a mutation in a gene causes the disease.  Nonetheless we are now well aware that even at the extremes both genes and environment play a role, e.g. CCR5 gene variant influences response to HIV infection and exposure to Phenylalanine influence PKU.  In between the two extremes are a set of traits and diseases known as complex where it is the interplay between the environment and predisposing genes that influence disease risk.</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changed?</a:t>
            </a:r>
          </a:p>
          <a:p>
            <a:r>
              <a:rPr lang="en-GB" dirty="0" smtClean="0"/>
              <a:t>Moved</a:t>
            </a:r>
            <a:r>
              <a:rPr lang="en-GB" baseline="0" dirty="0" smtClean="0"/>
              <a:t> from linkage and candidate gene studies to what has become the work horse  of complex disease/ trait genetics, the genome-wide association study, or GWAS approach.  In which many 100s of </a:t>
            </a:r>
            <a:r>
              <a:rPr lang="en-GB" baseline="0" dirty="0" err="1" smtClean="0"/>
              <a:t>Kss</a:t>
            </a:r>
            <a:r>
              <a:rPr lang="en-GB" baseline="0" dirty="0" smtClean="0"/>
              <a:t> markers are tested for statistical association with disease or with a continuous trait in a statistically robust framework.</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6</a:t>
            </a:fld>
            <a:endParaRPr lang="en-GB"/>
          </a:p>
        </p:txBody>
      </p:sp>
    </p:spTree>
    <p:extLst>
      <p:ext uri="{BB962C8B-B14F-4D97-AF65-F5344CB8AC3E}">
        <p14:creationId xmlns:p14="http://schemas.microsoft.com/office/powerpoint/2010/main" val="107687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evolved to become large international consortia (no study no matter how large a study it is not large enough on its own to be sufficiently</a:t>
            </a:r>
            <a:r>
              <a:rPr lang="en-GB" baseline="0" dirty="0" smtClean="0"/>
              <a:t> powered), with denser or custom genotyping arrays, the development of highly dense reference panels based on sequence data from </a:t>
            </a:r>
            <a:r>
              <a:rPr lang="en-GB" baseline="0" dirty="0" err="1" smtClean="0"/>
              <a:t>Kss</a:t>
            </a:r>
            <a:r>
              <a:rPr lang="en-GB" baseline="0" dirty="0" smtClean="0"/>
              <a:t> of individuals, allowing testing of less frequent alleles (perhaps 0.1%) and more recently the move towards whole- exome and whole-genome sequencing approaches.</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7</a:t>
            </a:fld>
            <a:endParaRPr lang="en-GB"/>
          </a:p>
        </p:txBody>
      </p:sp>
    </p:spTree>
    <p:extLst>
      <p:ext uri="{BB962C8B-B14F-4D97-AF65-F5344CB8AC3E}">
        <p14:creationId xmlns:p14="http://schemas.microsoft.com/office/powerpoint/2010/main" val="253817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Early</a:t>
            </a:r>
            <a:r>
              <a:rPr lang="en-GB" baseline="0" dirty="0" smtClean="0"/>
              <a:t> d</a:t>
            </a:r>
            <a:r>
              <a:rPr lang="en-GB" dirty="0" smtClean="0"/>
              <a:t>isease gene identification was successful</a:t>
            </a:r>
            <a:r>
              <a:rPr lang="en-GB" baseline="0" dirty="0" smtClean="0"/>
              <a:t> mostly in finding genes for </a:t>
            </a:r>
            <a:r>
              <a:rPr lang="en-GB" baseline="0" dirty="0" err="1" smtClean="0"/>
              <a:t>mendelian</a:t>
            </a:r>
            <a:r>
              <a:rPr lang="en-GB" baseline="0" dirty="0" smtClean="0"/>
              <a:t> forms of diabetes and obesity and for many years there was little progress in complex disease genetics (this was true for all complex diseases and traits not just diabetes and obesity).  This was partly because methods used to find </a:t>
            </a:r>
            <a:r>
              <a:rPr lang="en-GB" baseline="0" dirty="0" err="1" smtClean="0"/>
              <a:t>mendelian</a:t>
            </a:r>
            <a:r>
              <a:rPr lang="en-GB" baseline="0" dirty="0" smtClean="0"/>
              <a:t> genes did not really work for this complex traits, studies often were very small 50 cases and 50 controls (!!), statistically lenient p&lt;0.05 is just 1/20 false-positive which did not account for the many hypotheses being tested. Led to false-positives.</a:t>
            </a:r>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pPr>
                <a:defRPr/>
              </a:pPr>
              <a:t>12</a:t>
            </a:fld>
            <a:endParaRPr lang="en-GB"/>
          </a:p>
        </p:txBody>
      </p:sp>
    </p:spTree>
    <p:extLst>
      <p:ext uri="{BB962C8B-B14F-4D97-AF65-F5344CB8AC3E}">
        <p14:creationId xmlns:p14="http://schemas.microsoft.com/office/powerpoint/2010/main" val="158069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So this was what was known about the genetic  architecture of T2D before GWAS: only</a:t>
            </a:r>
            <a:r>
              <a:rPr lang="en-US" dirty="0" smtClean="0"/>
              <a:t> five loci robustly associated with T2D risk were known;</a:t>
            </a:r>
          </a:p>
        </p:txBody>
      </p:sp>
      <p:sp>
        <p:nvSpPr>
          <p:cNvPr id="4100" name="Slide Number Placeholder 3"/>
          <p:cNvSpPr>
            <a:spLocks noGrp="1"/>
          </p:cNvSpPr>
          <p:nvPr>
            <p:ph type="sldNum" sz="quarter" idx="5"/>
          </p:nvPr>
        </p:nvSpPr>
        <p:spPr bwMode="auto">
          <a:noFill/>
          <a:ln>
            <a:miter lim="800000"/>
            <a:headEnd/>
            <a:tailEnd/>
          </a:ln>
        </p:spPr>
        <p:txBody>
          <a:bodyPr/>
          <a:lstStyle/>
          <a:p>
            <a:fld id="{27EA2400-81A8-457F-9DDF-9E055978330C}" type="slidenum">
              <a:rPr lang="en-US">
                <a:solidFill>
                  <a:prstClr val="black"/>
                </a:solidFill>
                <a:latin typeface="Calibri" pitchFamily="34" charset="0"/>
              </a:rPr>
              <a:pPr/>
              <a:t>13</a:t>
            </a:fld>
            <a:endParaRPr 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And for obesity there were</a:t>
            </a:r>
            <a:r>
              <a:rPr lang="en-US" baseline="0" dirty="0" smtClean="0">
                <a:ea typeface="ＭＳ Ｐゴシック" pitchFamily="34" charset="-128"/>
              </a:rPr>
              <a:t> no loci known to influence risk of common obesity…</a:t>
            </a: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a:lstStyle/>
          <a:p>
            <a:fld id="{27EA2400-81A8-457F-9DDF-9E055978330C}" type="slidenum">
              <a:rPr lang="en-US">
                <a:solidFill>
                  <a:prstClr val="black"/>
                </a:solidFill>
              </a:rPr>
              <a:p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have these changes allowed us to find? The increasing sample sizes, inclusion of data from targeted arrays and from multiple different ancestries has led to a total of ~92 loci influencing T2D risk, over a hundred for obesity and similar numbers for underlying quantitative traits.</a:t>
            </a:r>
          </a:p>
          <a:p>
            <a:endParaRPr lang="en-GB" dirty="0"/>
          </a:p>
        </p:txBody>
      </p:sp>
      <p:sp>
        <p:nvSpPr>
          <p:cNvPr id="4" name="Slide Number Placeholder 3"/>
          <p:cNvSpPr>
            <a:spLocks noGrp="1"/>
          </p:cNvSpPr>
          <p:nvPr>
            <p:ph type="sldNum" sz="quarter" idx="10"/>
          </p:nvPr>
        </p:nvSpPr>
        <p:spPr/>
        <p:txBody>
          <a:bodyPr/>
          <a:lstStyle/>
          <a:p>
            <a:pPr>
              <a:defRPr/>
            </a:pPr>
            <a:fld id="{2970F142-B94E-4DA9-A48C-1D904F916D97}"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228441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B10754-185C-43AB-8885-2C31300E2D3A}" type="slidenum">
              <a:rPr lang="en-GB"/>
              <a:pPr>
                <a:defRPr/>
              </a:pPr>
              <a:t>‹#›</a:t>
            </a:fld>
            <a:endParaRPr lang="en-GB"/>
          </a:p>
        </p:txBody>
      </p:sp>
    </p:spTree>
  </p:cSld>
  <p:clrMapOvr>
    <a:masterClrMapping/>
  </p:clrMapOvr>
  <p:transition advTm="887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4BDBF95-5722-44C7-997E-3EAE8BB6197D}" type="slidenum">
              <a:rPr lang="en-GB"/>
              <a:pPr>
                <a:defRPr/>
              </a:pPr>
              <a:t>‹#›</a:t>
            </a:fld>
            <a:endParaRPr lang="en-GB"/>
          </a:p>
        </p:txBody>
      </p:sp>
    </p:spTree>
  </p:cSld>
  <p:clrMapOvr>
    <a:masterClrMapping/>
  </p:clrMapOvr>
  <p:transition advTm="887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39E6886-A193-4E16-8F5C-C6DE0F3D6FD0}" type="slidenum">
              <a:rPr lang="en-GB"/>
              <a:pPr>
                <a:defRPr/>
              </a:pPr>
              <a:t>‹#›</a:t>
            </a:fld>
            <a:endParaRPr lang="en-GB"/>
          </a:p>
        </p:txBody>
      </p:sp>
    </p:spTree>
  </p:cSld>
  <p:clrMapOvr>
    <a:masterClrMapping/>
  </p:clrMapOvr>
  <p:transition advTm="887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9355911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2600" y="404813"/>
            <a:ext cx="26701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460006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311364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804690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64990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43404789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79615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67700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FF000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59D"/>
                </a:solidFill>
                <a:latin typeface="Calibri" pitchFamily="34" charset="0"/>
              </a:defRPr>
            </a:lvl1pPr>
            <a:lvl2pPr>
              <a:defRPr>
                <a:solidFill>
                  <a:srgbClr val="00559D"/>
                </a:solidFill>
                <a:latin typeface="Calibri" pitchFamily="34" charset="0"/>
              </a:defRPr>
            </a:lvl2pPr>
            <a:lvl3pPr>
              <a:defRPr>
                <a:solidFill>
                  <a:srgbClr val="00559D"/>
                </a:solidFill>
                <a:latin typeface="Calibri" pitchFamily="34" charset="0"/>
              </a:defRPr>
            </a:lvl3pPr>
            <a:lvl4pPr>
              <a:defRPr>
                <a:solidFill>
                  <a:srgbClr val="00559D"/>
                </a:solidFill>
                <a:latin typeface="Calibri" pitchFamily="34" charset="0"/>
              </a:defRPr>
            </a:lvl4pPr>
            <a:lvl5pPr>
              <a:defRPr>
                <a:solidFill>
                  <a:srgbClr val="00559D"/>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EASD-SGGD, </a:t>
            </a:r>
            <a:r>
              <a:rPr lang="en-GB" dirty="0" err="1" smtClean="0"/>
              <a:t>Smolenice</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3E74B5C-913C-4B84-8CD6-D0B1E0A30F3A}" type="slidenum">
              <a:rPr lang="en-GB"/>
              <a:pPr>
                <a:defRPr/>
              </a:pPr>
              <a:t>‹#›</a:t>
            </a:fld>
            <a:endParaRPr lang="en-GB"/>
          </a:p>
        </p:txBody>
      </p:sp>
    </p:spTree>
  </p:cSld>
  <p:clrMapOvr>
    <a:masterClrMapping/>
  </p:clrMapOvr>
  <p:transition advTm="887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891731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5587657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64570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149474-C170-4921-8B80-60F7676AAD34}" type="slidenum">
              <a:rPr lang="en-GB"/>
              <a:pPr>
                <a:defRPr/>
              </a:pPr>
              <a:t>‹#›</a:t>
            </a:fld>
            <a:endParaRPr lang="en-GB"/>
          </a:p>
        </p:txBody>
      </p:sp>
    </p:spTree>
  </p:cSld>
  <p:clrMapOvr>
    <a:masterClrMapping/>
  </p:clrMapOvr>
  <p:transition advTm="887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2A844AE-3E94-4347-B868-A1B2F3B2681F}" type="slidenum">
              <a:rPr lang="en-GB"/>
              <a:pPr>
                <a:defRPr/>
              </a:pPr>
              <a:t>‹#›</a:t>
            </a:fld>
            <a:endParaRPr lang="en-GB"/>
          </a:p>
        </p:txBody>
      </p:sp>
    </p:spTree>
  </p:cSld>
  <p:clrMapOvr>
    <a:masterClrMapping/>
  </p:clrMapOvr>
  <p:transition advTm="887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F00BF0E-D0E0-464B-A735-C8F824696BA4}" type="slidenum">
              <a:rPr lang="en-GB"/>
              <a:pPr>
                <a:defRPr/>
              </a:pPr>
              <a:t>‹#›</a:t>
            </a:fld>
            <a:endParaRPr lang="en-GB"/>
          </a:p>
        </p:txBody>
      </p:sp>
    </p:spTree>
  </p:cSld>
  <p:clrMapOvr>
    <a:masterClrMapping/>
  </p:clrMapOvr>
  <p:transition advTm="887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8D73077-EE64-407E-BC4A-B61F218B323B}" type="slidenum">
              <a:rPr lang="en-GB"/>
              <a:pPr>
                <a:defRPr/>
              </a:pPr>
              <a:t>‹#›</a:t>
            </a:fld>
            <a:endParaRPr lang="en-GB"/>
          </a:p>
        </p:txBody>
      </p:sp>
    </p:spTree>
  </p:cSld>
  <p:clrMapOvr>
    <a:masterClrMapping/>
  </p:clrMapOvr>
  <p:transition advTm="887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FCF9EF2-3705-477D-8F5A-E80A563478EF}" type="slidenum">
              <a:rPr lang="en-GB"/>
              <a:pPr>
                <a:defRPr/>
              </a:pPr>
              <a:t>‹#›</a:t>
            </a:fld>
            <a:endParaRPr lang="en-GB"/>
          </a:p>
        </p:txBody>
      </p:sp>
    </p:spTree>
  </p:cSld>
  <p:clrMapOvr>
    <a:masterClrMapping/>
  </p:clrMapOvr>
  <p:transition advTm="887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B5D8250-CB8D-4C2E-8BD4-85CA584CD189}" type="slidenum">
              <a:rPr lang="en-GB"/>
              <a:pPr>
                <a:defRPr/>
              </a:pPr>
              <a:t>‹#›</a:t>
            </a:fld>
            <a:endParaRPr lang="en-GB"/>
          </a:p>
        </p:txBody>
      </p:sp>
    </p:spTree>
  </p:cSld>
  <p:clrMapOvr>
    <a:masterClrMapping/>
  </p:clrMapOvr>
  <p:transition advTm="887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C648F04-6D5B-4544-8281-668B8CBFFDBA}" type="slidenum">
              <a:rPr lang="en-GB"/>
              <a:pPr>
                <a:defRPr/>
              </a:pPr>
              <a:t>‹#›</a:t>
            </a:fld>
            <a:endParaRPr lang="en-GB"/>
          </a:p>
        </p:txBody>
      </p:sp>
    </p:spTree>
  </p:cSld>
  <p:clrMapOvr>
    <a:masterClrMapping/>
  </p:clrMapOvr>
  <p:transition advTm="887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3" tIns="45716" rIns="91433" bIns="45716"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3" tIns="45716" rIns="91433" bIns="457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1" hangingPunct="1">
              <a:defRPr sz="1400"/>
            </a:lvl1pPr>
          </a:lstStyle>
          <a:p>
            <a:pPr>
              <a:defRPr/>
            </a:pPr>
            <a:fld id="{72248FB5-617C-429C-90B1-AA76A1952D9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advTm="887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Line 11"/>
          <p:cNvSpPr>
            <a:spLocks noChangeShapeType="1"/>
          </p:cNvSpPr>
          <p:nvPr/>
        </p:nvSpPr>
        <p:spPr bwMode="auto">
          <a:xfrm>
            <a:off x="304800" y="1371600"/>
            <a:ext cx="8534400" cy="0"/>
          </a:xfrm>
          <a:prstGeom prst="line">
            <a:avLst/>
          </a:prstGeom>
          <a:noFill/>
          <a:ln w="22225">
            <a:solidFill>
              <a:srgbClr val="9169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solidFill>
                <a:srgbClr val="000000"/>
              </a:solidFill>
              <a:latin typeface="Times" pitchFamily="18" charset="0"/>
            </a:endParaRPr>
          </a:p>
        </p:txBody>
      </p:sp>
      <p:pic>
        <p:nvPicPr>
          <p:cNvPr id="5123" name="Picture 14" descr="mrc_powerpoint_logo_warm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6524625"/>
            <a:ext cx="17287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0" descr="Docs-Presentations-WG-E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1863" y="260350"/>
            <a:ext cx="26701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08702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ME-FS5\diabetes$\NewV\Functional_Groups\Communications%20Group\Leaflets\Health%20&amp;%20safety%20leaflet\Pictures\20080425-_MG_8343.tif" TargetMode="External"/><Relationship Id="rId13"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file:///\\ME-FS5\diabetes$\NewV\Functional_Groups\Communications%20Group\Leaflets\Health%20&amp;%20safety%20leaflet\Pictures\20080425-_MG_7976.tif" TargetMode="External"/><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file:///\\ME-FS5\diabetes$\NewV\Functional_Groups\Communications%20Group\Leaflets\Health%20&amp;%20safety%20leaflet\Pictures\20080425-_MG_8421.tif" TargetMode="Externa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nature.com/articles/ng.3620/tables/2#t2-fn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95290" y="3500442"/>
            <a:ext cx="810260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dirty="0">
              <a:solidFill>
                <a:srgbClr val="000000"/>
              </a:solidFill>
              <a:latin typeface="Verdana" pitchFamily="34" charset="0"/>
            </a:endParaRPr>
          </a:p>
          <a:p>
            <a:pPr>
              <a:lnSpc>
                <a:spcPct val="70000"/>
              </a:lnSpc>
              <a:spcBef>
                <a:spcPct val="50000"/>
              </a:spcBef>
            </a:pPr>
            <a:r>
              <a:rPr lang="en-GB" altLang="en-US" dirty="0" smtClean="0">
                <a:solidFill>
                  <a:srgbClr val="000000"/>
                </a:solidFill>
                <a:latin typeface="Verdana" pitchFamily="34" charset="0"/>
              </a:rPr>
              <a:t>Inês Barroso</a:t>
            </a:r>
            <a:endParaRPr lang="en-GB" altLang="en-US" dirty="0">
              <a:solidFill>
                <a:srgbClr val="000000"/>
              </a:solidFill>
              <a:latin typeface="Verdana" pitchFamily="34" charset="0"/>
            </a:endParaRPr>
          </a:p>
          <a:p>
            <a:pPr>
              <a:lnSpc>
                <a:spcPct val="70000"/>
              </a:lnSpc>
              <a:spcBef>
                <a:spcPct val="50000"/>
              </a:spcBef>
            </a:pPr>
            <a:r>
              <a:rPr lang="en-GB" altLang="en-US" sz="2000" dirty="0">
                <a:solidFill>
                  <a:srgbClr val="000000"/>
                </a:solidFill>
                <a:latin typeface="Verdana" pitchFamily="34" charset="0"/>
              </a:rPr>
              <a:t>Introduction to genetic </a:t>
            </a:r>
            <a:r>
              <a:rPr lang="en-GB" altLang="en-US" sz="2000" dirty="0" smtClean="0">
                <a:solidFill>
                  <a:srgbClr val="000000"/>
                </a:solidFill>
                <a:latin typeface="Verdana" pitchFamily="34" charset="0"/>
              </a:rPr>
              <a:t>epidemiology</a:t>
            </a:r>
          </a:p>
          <a:p>
            <a:pPr>
              <a:lnSpc>
                <a:spcPct val="70000"/>
              </a:lnSpc>
              <a:spcBef>
                <a:spcPct val="50000"/>
              </a:spcBef>
            </a:pPr>
            <a:r>
              <a:rPr lang="en-GB" altLang="en-US" sz="2000" dirty="0" smtClean="0">
                <a:solidFill>
                  <a:srgbClr val="000000"/>
                </a:solidFill>
                <a:latin typeface="Verdana" pitchFamily="34" charset="0"/>
              </a:rPr>
              <a:t>Genetic Studies of Type 2 Diabetes and Obesity</a:t>
            </a:r>
            <a:endParaRPr lang="en-GB" altLang="en-US" sz="2000" dirty="0">
              <a:solidFill>
                <a:srgbClr val="000000"/>
              </a:solidFill>
              <a:latin typeface="Verdana" pitchFamily="34" charset="0"/>
            </a:endParaRPr>
          </a:p>
        </p:txBody>
      </p:sp>
      <p:sp>
        <p:nvSpPr>
          <p:cNvPr id="47107" name="Rectangle 33"/>
          <p:cNvSpPr>
            <a:spLocks noChangeArrowheads="1"/>
          </p:cNvSpPr>
          <p:nvPr/>
        </p:nvSpPr>
        <p:spPr bwMode="auto">
          <a:xfrm>
            <a:off x="4479639"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endParaRPr lang="en-US" altLang="en-US">
              <a:solidFill>
                <a:srgbClr val="000000"/>
              </a:solidFill>
            </a:endParaRPr>
          </a:p>
        </p:txBody>
      </p:sp>
      <p:sp>
        <p:nvSpPr>
          <p:cNvPr id="47109" name="Rectangle 36"/>
          <p:cNvSpPr>
            <a:spLocks noChangeArrowheads="1"/>
          </p:cNvSpPr>
          <p:nvPr/>
        </p:nvSpPr>
        <p:spPr bwMode="auto">
          <a:xfrm>
            <a:off x="4632039" y="-784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endParaRPr lang="en-US" altLang="en-US">
              <a:solidFill>
                <a:srgbClr val="000000"/>
              </a:solidFill>
            </a:endParaRPr>
          </a:p>
        </p:txBody>
      </p:sp>
      <p:sp>
        <p:nvSpPr>
          <p:cNvPr id="47110" name="Rectangle 4099"/>
          <p:cNvSpPr>
            <a:spLocks noChangeArrowheads="1"/>
          </p:cNvSpPr>
          <p:nvPr/>
        </p:nvSpPr>
        <p:spPr bwMode="auto">
          <a:xfrm>
            <a:off x="266704" y="1268413"/>
            <a:ext cx="8697913" cy="144462"/>
          </a:xfrm>
          <a:prstGeom prst="rect">
            <a:avLst/>
          </a:prstGeom>
          <a:solidFill>
            <a:schemeClr val="bg1"/>
          </a:solidFill>
          <a:ln w="50800" algn="ctr">
            <a:solidFill>
              <a:schemeClr val="bg1"/>
            </a:solidFill>
            <a:round/>
            <a:headEnd/>
            <a:tailEnd/>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endParaRPr lang="en-US" altLang="en-US">
              <a:solidFill>
                <a:srgbClr val="000000"/>
              </a:solidFill>
            </a:endParaRPr>
          </a:p>
        </p:txBody>
      </p:sp>
      <p:grpSp>
        <p:nvGrpSpPr>
          <p:cNvPr id="47111" name="Group 5"/>
          <p:cNvGrpSpPr>
            <a:grpSpLocks noChangeAspect="1"/>
          </p:cNvGrpSpPr>
          <p:nvPr/>
        </p:nvGrpSpPr>
        <p:grpSpPr bwMode="auto">
          <a:xfrm>
            <a:off x="304802" y="1700221"/>
            <a:ext cx="8532813" cy="1527175"/>
            <a:chOff x="158" y="1071"/>
            <a:chExt cx="5577" cy="998"/>
          </a:xfrm>
        </p:grpSpPr>
        <p:grpSp>
          <p:nvGrpSpPr>
            <p:cNvPr id="47112" name="Group 6"/>
            <p:cNvGrpSpPr>
              <a:grpSpLocks noChangeAspect="1"/>
            </p:cNvGrpSpPr>
            <p:nvPr/>
          </p:nvGrpSpPr>
          <p:grpSpPr bwMode="auto">
            <a:xfrm>
              <a:off x="158" y="1071"/>
              <a:ext cx="5577" cy="998"/>
              <a:chOff x="92" y="1071"/>
              <a:chExt cx="4954" cy="886"/>
            </a:xfrm>
          </p:grpSpPr>
          <p:pic>
            <p:nvPicPr>
              <p:cNvPr id="47115" name="Picture 7" descr="\\ME-FS5\diabetes$\NewV\Functional_Groups\Communications Group\Leaflets\Health &amp; safety leaflet\Pictures\20080425-_MG_8421.t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84" y="1071"/>
                <a:ext cx="590" cy="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7116" name="Picture 8" descr="MRC_EPID_CAM25_54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 y="1071"/>
                <a:ext cx="590" cy="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7117" name="Picture 9" descr="MRC_EPID_CAM03_5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73" y="1071"/>
                <a:ext cx="524" cy="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7118" name="Picture 10" descr="\\ME-FS5\diabetes$\NewV\Functional_Groups\Communications Group\Leaflets\Health &amp; safety leaflet\Pictures\20080425-_MG_8343.t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986" y="1071"/>
                <a:ext cx="590" cy="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7119" name="Picture 11" descr="interact_frontpage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 y="1071"/>
                <a:ext cx="583" cy="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7120" name="Picture 12" descr="\\ME-FS5\diabetes$\NewV\Functional_Groups\Communications Group\Leaflets\Health &amp; safety leaflet\Pictures\20080425-_MG_7976.tif"/>
              <p:cNvPicPr>
                <a:picLocks noChangeAspect="1" noChangeArrowheads="1"/>
              </p:cNvPicPr>
              <p:nvPr/>
            </p:nvPicPr>
            <p:blipFill>
              <a:blip r:embed="rId10" r:link="rId11">
                <a:extLst>
                  <a:ext uri="{28A0092B-C50C-407E-A947-70E740481C1C}">
                    <a14:useLocalDpi xmlns:a14="http://schemas.microsoft.com/office/drawing/2010/main" val="0"/>
                  </a:ext>
                </a:extLst>
              </a:blip>
              <a:srcRect l="42859" r="10851"/>
              <a:stretch>
                <a:fillRect/>
              </a:stretch>
            </p:blipFill>
            <p:spPr bwMode="auto">
              <a:xfrm>
                <a:off x="2371" y="1071"/>
                <a:ext cx="615" cy="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7121" name="Picture 13" descr="CX5494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4" y="1071"/>
                <a:ext cx="543" cy="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7122" name="Picture 14" descr="CX5493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3" y="1071"/>
                <a:ext cx="933" cy="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47113" name="Line 15"/>
            <p:cNvSpPr>
              <a:spLocks noChangeAspect="1" noChangeShapeType="1"/>
            </p:cNvSpPr>
            <p:nvPr/>
          </p:nvSpPr>
          <p:spPr bwMode="auto">
            <a:xfrm>
              <a:off x="158" y="2069"/>
              <a:ext cx="5577" cy="0"/>
            </a:xfrm>
            <a:prstGeom prst="line">
              <a:avLst/>
            </a:prstGeom>
            <a:noFill/>
            <a:ln w="22225" algn="ctr">
              <a:solidFill>
                <a:srgbClr val="8300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ctr"/>
              <a:endParaRPr lang="en-GB" sz="2400">
                <a:solidFill>
                  <a:srgbClr val="000000"/>
                </a:solidFill>
                <a:latin typeface="Times" pitchFamily="18" charset="0"/>
              </a:endParaRPr>
            </a:p>
          </p:txBody>
        </p:sp>
        <p:sp>
          <p:nvSpPr>
            <p:cNvPr id="47114" name="Line 16"/>
            <p:cNvSpPr>
              <a:spLocks noChangeAspect="1" noChangeShapeType="1"/>
            </p:cNvSpPr>
            <p:nvPr/>
          </p:nvSpPr>
          <p:spPr bwMode="auto">
            <a:xfrm>
              <a:off x="158" y="1071"/>
              <a:ext cx="5577" cy="0"/>
            </a:xfrm>
            <a:prstGeom prst="line">
              <a:avLst/>
            </a:prstGeom>
            <a:noFill/>
            <a:ln w="22225" algn="ctr">
              <a:solidFill>
                <a:srgbClr val="8300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ctr"/>
              <a:endParaRPr lang="en-GB" sz="2400">
                <a:solidFill>
                  <a:srgbClr val="000000"/>
                </a:solidFill>
                <a:latin typeface="Times" pitchFamily="18" charset="0"/>
              </a:endParaRPr>
            </a:p>
          </p:txBody>
        </p:sp>
      </p:grpSp>
      <p:sp>
        <p:nvSpPr>
          <p:cNvPr id="2" name="TextBox 1"/>
          <p:cNvSpPr txBox="1"/>
          <p:nvPr/>
        </p:nvSpPr>
        <p:spPr>
          <a:xfrm>
            <a:off x="4518598" y="6186790"/>
            <a:ext cx="4373882" cy="338554"/>
          </a:xfrm>
          <a:prstGeom prst="rect">
            <a:avLst/>
          </a:prstGeom>
          <a:noFill/>
        </p:spPr>
        <p:txBody>
          <a:bodyPr wrap="square" rtlCol="0">
            <a:spAutoFit/>
          </a:bodyPr>
          <a:lstStyle/>
          <a:p>
            <a:pPr algn="r"/>
            <a:r>
              <a:rPr lang="en-GB" sz="1600" b="1" dirty="0" smtClean="0">
                <a:solidFill>
                  <a:srgbClr val="000000"/>
                </a:solidFill>
                <a:latin typeface="Verdana"/>
              </a:rPr>
              <a:t>Cambridge Diabetes Seminar, 2019</a:t>
            </a:r>
            <a:endParaRPr lang="en-GB" sz="1600" b="1" dirty="0">
              <a:solidFill>
                <a:srgbClr val="000000"/>
              </a:solidFill>
              <a:latin typeface="Verdana"/>
            </a:endParaRPr>
          </a:p>
        </p:txBody>
      </p:sp>
    </p:spTree>
    <p:extLst>
      <p:ext uri="{BB962C8B-B14F-4D97-AF65-F5344CB8AC3E}">
        <p14:creationId xmlns:p14="http://schemas.microsoft.com/office/powerpoint/2010/main" val="175652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Drug Repurposing</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41" y="1995489"/>
            <a:ext cx="8468623" cy="244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2308" y="5589240"/>
            <a:ext cx="1845890" cy="338554"/>
          </a:xfrm>
          <a:prstGeom prst="rect">
            <a:avLst/>
          </a:prstGeom>
          <a:noFill/>
        </p:spPr>
        <p:txBody>
          <a:bodyPr wrap="none" rtlCol="0">
            <a:spAutoFit/>
          </a:bodyPr>
          <a:lstStyle/>
          <a:p>
            <a:r>
              <a:rPr lang="en-GB" sz="1600" dirty="0" err="1" smtClean="0">
                <a:latin typeface="Calibri" pitchFamily="34" charset="0"/>
                <a:cs typeface="Calibri" pitchFamily="34" charset="0"/>
              </a:rPr>
              <a:t>Sanseau</a:t>
            </a:r>
            <a:r>
              <a:rPr lang="en-GB" sz="1600" dirty="0" smtClean="0">
                <a:latin typeface="Calibri" pitchFamily="34" charset="0"/>
                <a:cs typeface="Calibri" pitchFamily="34" charset="0"/>
              </a:rPr>
              <a:t> et al., 2012</a:t>
            </a:r>
            <a:endParaRPr lang="en-GB" sz="1600" dirty="0">
              <a:latin typeface="Calibri" pitchFamily="34" charset="0"/>
              <a:cs typeface="Calibri" pitchFamily="34" charset="0"/>
            </a:endParaRPr>
          </a:p>
        </p:txBody>
      </p:sp>
    </p:spTree>
    <p:extLst>
      <p:ext uri="{BB962C8B-B14F-4D97-AF65-F5344CB8AC3E}">
        <p14:creationId xmlns:p14="http://schemas.microsoft.com/office/powerpoint/2010/main" val="222678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rgbClr val="FF0000"/>
                </a:solidFill>
                <a:latin typeface="Calibri" panose="020F0502020204030204" pitchFamily="34" charset="0"/>
              </a:rPr>
              <a:t>Genetic Studies of Type 2 Diabetes and Obesity</a:t>
            </a:r>
            <a:endParaRPr lang="en-GB" dirty="0">
              <a:solidFill>
                <a:srgbClr val="FF0000"/>
              </a:solidFill>
              <a:latin typeface="Calibri" panose="020F0502020204030204" pitchFamily="34" charset="0"/>
            </a:endParaRP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192676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31763"/>
            <a:ext cx="8229600" cy="1143000"/>
          </a:xfrm>
        </p:spPr>
        <p:txBody>
          <a:bodyPr/>
          <a:lstStyle/>
          <a:p>
            <a:pPr eaLnBrk="1" hangingPunct="1"/>
            <a:r>
              <a:rPr lang="en-GB" dirty="0" smtClean="0"/>
              <a:t>Disease Gene Identification</a:t>
            </a:r>
          </a:p>
        </p:txBody>
      </p:sp>
      <p:sp>
        <p:nvSpPr>
          <p:cNvPr id="17411" name="Rectangle 3"/>
          <p:cNvSpPr>
            <a:spLocks noGrp="1" noChangeArrowheads="1"/>
          </p:cNvSpPr>
          <p:nvPr>
            <p:ph type="body" idx="1"/>
          </p:nvPr>
        </p:nvSpPr>
        <p:spPr>
          <a:xfrm>
            <a:off x="457200" y="1211690"/>
            <a:ext cx="8229600" cy="5274835"/>
          </a:xfrm>
        </p:spPr>
        <p:txBody>
          <a:bodyPr/>
          <a:lstStyle/>
          <a:p>
            <a:pPr eaLnBrk="1" hangingPunct="1"/>
            <a:r>
              <a:rPr lang="en-GB" sz="2400" dirty="0" smtClean="0"/>
              <a:t>Loci for Mendelian forms of diabetes and obesity found</a:t>
            </a:r>
          </a:p>
          <a:p>
            <a:pPr lvl="1" eaLnBrk="1" hangingPunct="1"/>
            <a:r>
              <a:rPr lang="en-GB" sz="2000" dirty="0" smtClean="0"/>
              <a:t>Maturity Onset Diabetes of the Young (MODY), Neonatal Diabetes Mellitus (NDM), severe early onset forms of obesity, monogenic forms of insulin resistance</a:t>
            </a:r>
          </a:p>
          <a:p>
            <a:pPr lvl="2" eaLnBrk="1" hangingPunct="1"/>
            <a:endParaRPr lang="en-GB" sz="1100" dirty="0">
              <a:latin typeface="Calibri" pitchFamily="34" charset="0"/>
            </a:endParaRPr>
          </a:p>
          <a:p>
            <a:pPr marL="457200" lvl="1" indent="0" eaLnBrk="1" hangingPunct="1">
              <a:buNone/>
            </a:pPr>
            <a:r>
              <a:rPr lang="en-GB" sz="2400" dirty="0" smtClean="0"/>
              <a:t>However…</a:t>
            </a:r>
          </a:p>
          <a:p>
            <a:pPr marL="457200" lvl="1" indent="0" eaLnBrk="1" hangingPunct="1">
              <a:buNone/>
            </a:pPr>
            <a:endParaRPr lang="en-GB" sz="1100" dirty="0" smtClean="0">
              <a:latin typeface="Calibri" pitchFamily="34" charset="0"/>
            </a:endParaRPr>
          </a:p>
          <a:p>
            <a:pPr eaLnBrk="1" hangingPunct="1"/>
            <a:r>
              <a:rPr lang="en-GB" sz="2400" dirty="0" smtClean="0">
                <a:latin typeface="Calibri" pitchFamily="34" charset="0"/>
              </a:rPr>
              <a:t>Complex Diseases (T2D, common obesity) &gt; 10 years of little progress</a:t>
            </a:r>
          </a:p>
          <a:p>
            <a:pPr lvl="1" eaLnBrk="1" hangingPunct="1"/>
            <a:r>
              <a:rPr lang="en-GB" sz="2000" dirty="0" smtClean="0"/>
              <a:t>Linkage and candidate gene studies did not yield many robustly associated loci</a:t>
            </a:r>
          </a:p>
          <a:p>
            <a:pPr lvl="1" eaLnBrk="1" hangingPunct="1"/>
            <a:r>
              <a:rPr lang="en-GB" sz="2000" dirty="0" smtClean="0"/>
              <a:t>Studies </a:t>
            </a:r>
            <a:r>
              <a:rPr lang="en-GB" sz="2000" dirty="0"/>
              <a:t>were usually small and </a:t>
            </a:r>
            <a:r>
              <a:rPr lang="en-GB" sz="2000" dirty="0" smtClean="0"/>
              <a:t>underpowered</a:t>
            </a:r>
            <a:endParaRPr lang="en-GB" sz="2000" dirty="0"/>
          </a:p>
          <a:p>
            <a:pPr lvl="1" eaLnBrk="1" hangingPunct="1"/>
            <a:r>
              <a:rPr lang="en-GB" sz="2000" dirty="0" smtClean="0"/>
              <a:t>Statistically lenient</a:t>
            </a:r>
          </a:p>
          <a:p>
            <a:pPr lvl="1" eaLnBrk="1" hangingPunct="1"/>
            <a:r>
              <a:rPr lang="en-GB" sz="2000" dirty="0" smtClean="0"/>
              <a:t>Lots of “false positives”</a:t>
            </a:r>
            <a:endParaRPr lang="en-GB" sz="2400" dirty="0" smtClean="0">
              <a:latin typeface="Calibri" pitchFamily="34" charset="0"/>
            </a:endParaRPr>
          </a:p>
        </p:txBody>
      </p:sp>
    </p:spTree>
    <p:extLst>
      <p:ext uri="{BB962C8B-B14F-4D97-AF65-F5344CB8AC3E}">
        <p14:creationId xmlns:p14="http://schemas.microsoft.com/office/powerpoint/2010/main" val="1471205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a:spLocks noChangeArrowheads="1"/>
          </p:cNvSpPr>
          <p:nvPr/>
        </p:nvSpPr>
        <p:spPr bwMode="auto">
          <a:xfrm>
            <a:off x="15050" y="5266945"/>
            <a:ext cx="948118" cy="327406"/>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1600" i="1" dirty="0" smtClean="0">
                <a:solidFill>
                  <a:prstClr val="white"/>
                </a:solidFill>
                <a:latin typeface="Arial"/>
                <a:ea typeface="ＭＳ Ｐゴシック" pitchFamily="34" charset="-128"/>
              </a:rPr>
              <a:t>PPARG</a:t>
            </a:r>
            <a:endParaRPr lang="en-US" sz="1600" i="1" dirty="0">
              <a:solidFill>
                <a:prstClr val="white"/>
              </a:solidFill>
              <a:latin typeface="Arial"/>
              <a:ea typeface="ＭＳ Ｐゴシック" pitchFamily="34" charset="-128"/>
            </a:endParaRPr>
          </a:p>
        </p:txBody>
      </p:sp>
      <p:sp>
        <p:nvSpPr>
          <p:cNvPr id="27" name="Rounded Rectangle 26"/>
          <p:cNvSpPr>
            <a:spLocks noChangeArrowheads="1"/>
          </p:cNvSpPr>
          <p:nvPr/>
        </p:nvSpPr>
        <p:spPr bwMode="auto">
          <a:xfrm>
            <a:off x="2609347" y="5254752"/>
            <a:ext cx="987869" cy="32918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1600" i="1" dirty="0" smtClean="0">
                <a:solidFill>
                  <a:prstClr val="white"/>
                </a:solidFill>
                <a:latin typeface="Arial"/>
                <a:ea typeface="ＭＳ Ｐゴシック" pitchFamily="34" charset="-128"/>
              </a:rPr>
              <a:t>KCNJ11</a:t>
            </a:r>
            <a:endParaRPr lang="en-US" sz="1600" i="1" dirty="0">
              <a:solidFill>
                <a:prstClr val="white"/>
              </a:solidFill>
              <a:latin typeface="Arial"/>
              <a:ea typeface="ＭＳ Ｐゴシック" pitchFamily="34" charset="-128"/>
            </a:endParaRPr>
          </a:p>
        </p:txBody>
      </p:sp>
      <p:cxnSp>
        <p:nvCxnSpPr>
          <p:cNvPr id="51" name="Straight Connector 50"/>
          <p:cNvCxnSpPr>
            <a:cxnSpLocks noChangeShapeType="1"/>
          </p:cNvCxnSpPr>
          <p:nvPr/>
        </p:nvCxnSpPr>
        <p:spPr bwMode="auto">
          <a:xfrm flipV="1">
            <a:off x="0" y="5600700"/>
            <a:ext cx="9144000" cy="1270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055" name="TextBox 51"/>
          <p:cNvSpPr txBox="1">
            <a:spLocks noChangeArrowheads="1"/>
          </p:cNvSpPr>
          <p:nvPr/>
        </p:nvSpPr>
        <p:spPr bwMode="auto">
          <a:xfrm>
            <a:off x="34671" y="5584825"/>
            <a:ext cx="893763" cy="369888"/>
          </a:xfrm>
          <a:prstGeom prst="rect">
            <a:avLst/>
          </a:prstGeom>
          <a:noFill/>
          <a:ln w="9525">
            <a:noFill/>
            <a:miter lim="800000"/>
            <a:headEnd/>
            <a:tailEnd/>
          </a:ln>
        </p:spPr>
        <p:txBody>
          <a:bodyPr>
            <a:spAutoFit/>
          </a:bodyPr>
          <a:lstStyle/>
          <a:p>
            <a:pPr algn="ctr" eaLnBrk="1" hangingPunct="1"/>
            <a:r>
              <a:rPr lang="en-US" sz="1800" dirty="0" smtClean="0">
                <a:solidFill>
                  <a:prstClr val="black"/>
                </a:solidFill>
                <a:latin typeface="Arial"/>
                <a:ea typeface="ＭＳ Ｐゴシック" pitchFamily="34" charset="-128"/>
              </a:rPr>
              <a:t>2000</a:t>
            </a:r>
            <a:endParaRPr lang="en-US" sz="1800" dirty="0">
              <a:solidFill>
                <a:prstClr val="black"/>
              </a:solidFill>
              <a:latin typeface="Arial"/>
              <a:ea typeface="ＭＳ Ｐゴシック" pitchFamily="34" charset="-128"/>
            </a:endParaRPr>
          </a:p>
        </p:txBody>
      </p:sp>
      <p:sp>
        <p:nvSpPr>
          <p:cNvPr id="2056" name="TextBox 52"/>
          <p:cNvSpPr txBox="1">
            <a:spLocks noChangeArrowheads="1"/>
          </p:cNvSpPr>
          <p:nvPr/>
        </p:nvSpPr>
        <p:spPr bwMode="auto">
          <a:xfrm>
            <a:off x="1807759" y="5594350"/>
            <a:ext cx="893763" cy="369888"/>
          </a:xfrm>
          <a:prstGeom prst="rect">
            <a:avLst/>
          </a:prstGeom>
          <a:noFill/>
          <a:ln w="9525">
            <a:noFill/>
            <a:miter lim="800000"/>
            <a:headEnd/>
            <a:tailEnd/>
          </a:ln>
        </p:spPr>
        <p:txBody>
          <a:bodyPr>
            <a:spAutoFit/>
          </a:bodyPr>
          <a:lstStyle/>
          <a:p>
            <a:pPr algn="ctr" eaLnBrk="1" hangingPunct="1"/>
            <a:r>
              <a:rPr lang="en-US" sz="1800" dirty="0">
                <a:solidFill>
                  <a:prstClr val="black"/>
                </a:solidFill>
                <a:latin typeface="Arial"/>
                <a:ea typeface="ＭＳ Ｐゴシック" pitchFamily="34" charset="-128"/>
              </a:rPr>
              <a:t>2002</a:t>
            </a:r>
          </a:p>
        </p:txBody>
      </p:sp>
      <p:sp>
        <p:nvSpPr>
          <p:cNvPr id="2057" name="TextBox 53"/>
          <p:cNvSpPr txBox="1">
            <a:spLocks noChangeArrowheads="1"/>
          </p:cNvSpPr>
          <p:nvPr/>
        </p:nvSpPr>
        <p:spPr bwMode="auto">
          <a:xfrm>
            <a:off x="2694303" y="5591175"/>
            <a:ext cx="893762" cy="369888"/>
          </a:xfrm>
          <a:prstGeom prst="rect">
            <a:avLst/>
          </a:prstGeom>
          <a:noFill/>
          <a:ln w="9525">
            <a:noFill/>
            <a:miter lim="800000"/>
            <a:headEnd/>
            <a:tailEnd/>
          </a:ln>
        </p:spPr>
        <p:txBody>
          <a:bodyPr>
            <a:spAutoFit/>
          </a:bodyPr>
          <a:lstStyle/>
          <a:p>
            <a:pPr algn="ctr" eaLnBrk="1" hangingPunct="1"/>
            <a:r>
              <a:rPr lang="en-US" sz="1800" dirty="0">
                <a:solidFill>
                  <a:prstClr val="black"/>
                </a:solidFill>
                <a:latin typeface="Arial"/>
                <a:ea typeface="ＭＳ Ｐゴシック" pitchFamily="34" charset="-128"/>
              </a:rPr>
              <a:t>2003</a:t>
            </a:r>
          </a:p>
        </p:txBody>
      </p:sp>
      <p:sp>
        <p:nvSpPr>
          <p:cNvPr id="2058" name="TextBox 56"/>
          <p:cNvSpPr txBox="1">
            <a:spLocks noChangeArrowheads="1"/>
          </p:cNvSpPr>
          <p:nvPr/>
        </p:nvSpPr>
        <p:spPr bwMode="auto">
          <a:xfrm>
            <a:off x="3580846" y="5595938"/>
            <a:ext cx="893763" cy="368300"/>
          </a:xfrm>
          <a:prstGeom prst="rect">
            <a:avLst/>
          </a:prstGeom>
          <a:noFill/>
          <a:ln w="9525">
            <a:noFill/>
            <a:miter lim="800000"/>
            <a:headEnd/>
            <a:tailEnd/>
          </a:ln>
        </p:spPr>
        <p:txBody>
          <a:bodyPr>
            <a:spAutoFit/>
          </a:bodyPr>
          <a:lstStyle/>
          <a:p>
            <a:pPr algn="ctr" eaLnBrk="1" hangingPunct="1"/>
            <a:r>
              <a:rPr lang="en-US" sz="1800" dirty="0">
                <a:solidFill>
                  <a:prstClr val="black"/>
                </a:solidFill>
                <a:latin typeface="Arial"/>
                <a:ea typeface="ＭＳ Ｐゴシック" pitchFamily="34" charset="-128"/>
              </a:rPr>
              <a:t>2004</a:t>
            </a:r>
          </a:p>
        </p:txBody>
      </p:sp>
      <p:sp>
        <p:nvSpPr>
          <p:cNvPr id="2061" name="TextBox 59"/>
          <p:cNvSpPr txBox="1">
            <a:spLocks noChangeArrowheads="1"/>
          </p:cNvSpPr>
          <p:nvPr/>
        </p:nvSpPr>
        <p:spPr bwMode="auto">
          <a:xfrm>
            <a:off x="4467390" y="5599113"/>
            <a:ext cx="893762" cy="369887"/>
          </a:xfrm>
          <a:prstGeom prst="rect">
            <a:avLst/>
          </a:prstGeom>
          <a:noFill/>
          <a:ln w="9525">
            <a:noFill/>
            <a:miter lim="800000"/>
            <a:headEnd/>
            <a:tailEnd/>
          </a:ln>
        </p:spPr>
        <p:txBody>
          <a:bodyPr>
            <a:spAutoFit/>
          </a:bodyPr>
          <a:lstStyle/>
          <a:p>
            <a:pPr algn="ctr" eaLnBrk="1" hangingPunct="1"/>
            <a:r>
              <a:rPr lang="en-US" sz="1800">
                <a:solidFill>
                  <a:prstClr val="black"/>
                </a:solidFill>
                <a:latin typeface="Arial"/>
                <a:ea typeface="ＭＳ Ｐゴシック" pitchFamily="34" charset="-128"/>
              </a:rPr>
              <a:t>2005</a:t>
            </a:r>
          </a:p>
        </p:txBody>
      </p:sp>
      <p:sp>
        <p:nvSpPr>
          <p:cNvPr id="2063" name="TextBox 61"/>
          <p:cNvSpPr txBox="1">
            <a:spLocks noChangeArrowheads="1"/>
          </p:cNvSpPr>
          <p:nvPr/>
        </p:nvSpPr>
        <p:spPr bwMode="auto">
          <a:xfrm>
            <a:off x="5353933" y="5602288"/>
            <a:ext cx="895350" cy="369887"/>
          </a:xfrm>
          <a:prstGeom prst="rect">
            <a:avLst/>
          </a:prstGeom>
          <a:noFill/>
          <a:ln w="9525">
            <a:noFill/>
            <a:miter lim="800000"/>
            <a:headEnd/>
            <a:tailEnd/>
          </a:ln>
        </p:spPr>
        <p:txBody>
          <a:bodyPr>
            <a:spAutoFit/>
          </a:bodyPr>
          <a:lstStyle/>
          <a:p>
            <a:pPr algn="ctr" eaLnBrk="1" hangingPunct="1"/>
            <a:r>
              <a:rPr lang="en-US" sz="1800">
                <a:solidFill>
                  <a:prstClr val="black"/>
                </a:solidFill>
                <a:latin typeface="Arial"/>
                <a:ea typeface="ＭＳ Ｐゴシック" pitchFamily="34" charset="-128"/>
              </a:rPr>
              <a:t>2006</a:t>
            </a:r>
          </a:p>
        </p:txBody>
      </p:sp>
      <p:sp>
        <p:nvSpPr>
          <p:cNvPr id="2064" name="TextBox 62"/>
          <p:cNvSpPr txBox="1">
            <a:spLocks noChangeArrowheads="1"/>
          </p:cNvSpPr>
          <p:nvPr/>
        </p:nvSpPr>
        <p:spPr bwMode="auto">
          <a:xfrm>
            <a:off x="6242064" y="5594350"/>
            <a:ext cx="893763" cy="368300"/>
          </a:xfrm>
          <a:prstGeom prst="rect">
            <a:avLst/>
          </a:prstGeom>
          <a:noFill/>
          <a:ln w="9525">
            <a:noFill/>
            <a:miter lim="800000"/>
            <a:headEnd/>
            <a:tailEnd/>
          </a:ln>
        </p:spPr>
        <p:txBody>
          <a:bodyPr>
            <a:spAutoFit/>
          </a:bodyPr>
          <a:lstStyle/>
          <a:p>
            <a:pPr algn="ctr" eaLnBrk="1" hangingPunct="1"/>
            <a:r>
              <a:rPr lang="en-US" sz="1800">
                <a:solidFill>
                  <a:prstClr val="black"/>
                </a:solidFill>
                <a:latin typeface="Arial"/>
                <a:ea typeface="ＭＳ Ｐゴシック" pitchFamily="34" charset="-128"/>
              </a:rPr>
              <a:t>2007</a:t>
            </a:r>
          </a:p>
        </p:txBody>
      </p:sp>
      <p:sp>
        <p:nvSpPr>
          <p:cNvPr id="2066" name="TextBox 64"/>
          <p:cNvSpPr txBox="1">
            <a:spLocks noChangeArrowheads="1"/>
          </p:cNvSpPr>
          <p:nvPr/>
        </p:nvSpPr>
        <p:spPr bwMode="auto">
          <a:xfrm>
            <a:off x="6925412" y="5597525"/>
            <a:ext cx="893763" cy="369888"/>
          </a:xfrm>
          <a:prstGeom prst="rect">
            <a:avLst/>
          </a:prstGeom>
          <a:noFill/>
          <a:ln w="9525">
            <a:noFill/>
            <a:miter lim="800000"/>
            <a:headEnd/>
            <a:tailEnd/>
          </a:ln>
        </p:spPr>
        <p:txBody>
          <a:bodyPr>
            <a:spAutoFit/>
          </a:bodyPr>
          <a:lstStyle/>
          <a:p>
            <a:pPr algn="ctr" eaLnBrk="1" hangingPunct="1"/>
            <a:r>
              <a:rPr lang="en-US" sz="1800" dirty="0">
                <a:solidFill>
                  <a:prstClr val="black"/>
                </a:solidFill>
                <a:latin typeface="Arial"/>
                <a:ea typeface="ＭＳ Ｐゴシック" pitchFamily="34" charset="-128"/>
              </a:rPr>
              <a:t>2008</a:t>
            </a:r>
          </a:p>
        </p:txBody>
      </p:sp>
      <p:sp>
        <p:nvSpPr>
          <p:cNvPr id="2068" name="TextBox 67"/>
          <p:cNvSpPr txBox="1">
            <a:spLocks noChangeArrowheads="1"/>
          </p:cNvSpPr>
          <p:nvPr/>
        </p:nvSpPr>
        <p:spPr bwMode="auto">
          <a:xfrm>
            <a:off x="7654114" y="5602288"/>
            <a:ext cx="895350" cy="368300"/>
          </a:xfrm>
          <a:prstGeom prst="rect">
            <a:avLst/>
          </a:prstGeom>
          <a:noFill/>
          <a:ln w="9525">
            <a:noFill/>
            <a:miter lim="800000"/>
            <a:headEnd/>
            <a:tailEnd/>
          </a:ln>
        </p:spPr>
        <p:txBody>
          <a:bodyPr>
            <a:spAutoFit/>
          </a:bodyPr>
          <a:lstStyle/>
          <a:p>
            <a:pPr algn="ctr" eaLnBrk="1" hangingPunct="1"/>
            <a:r>
              <a:rPr lang="en-US" sz="1800" dirty="0">
                <a:solidFill>
                  <a:prstClr val="black"/>
                </a:solidFill>
                <a:latin typeface="Arial"/>
                <a:ea typeface="ＭＳ Ｐゴシック" pitchFamily="34" charset="-128"/>
              </a:rPr>
              <a:t>2009</a:t>
            </a:r>
          </a:p>
        </p:txBody>
      </p:sp>
      <p:sp>
        <p:nvSpPr>
          <p:cNvPr id="71" name="TextBox 51"/>
          <p:cNvSpPr txBox="1">
            <a:spLocks noChangeArrowheads="1"/>
          </p:cNvSpPr>
          <p:nvPr/>
        </p:nvSpPr>
        <p:spPr bwMode="auto">
          <a:xfrm>
            <a:off x="921215" y="5603113"/>
            <a:ext cx="893763" cy="369888"/>
          </a:xfrm>
          <a:prstGeom prst="rect">
            <a:avLst/>
          </a:prstGeom>
          <a:noFill/>
          <a:ln w="9525">
            <a:noFill/>
            <a:miter lim="800000"/>
            <a:headEnd/>
            <a:tailEnd/>
          </a:ln>
        </p:spPr>
        <p:txBody>
          <a:bodyPr>
            <a:spAutoFit/>
          </a:bodyPr>
          <a:lstStyle/>
          <a:p>
            <a:pPr algn="ctr" eaLnBrk="1" hangingPunct="1"/>
            <a:r>
              <a:rPr lang="en-US" sz="1800" dirty="0">
                <a:solidFill>
                  <a:prstClr val="black"/>
                </a:solidFill>
                <a:latin typeface="Arial"/>
                <a:ea typeface="ＭＳ Ｐゴシック" pitchFamily="34" charset="-128"/>
              </a:rPr>
              <a:t>2001</a:t>
            </a:r>
          </a:p>
        </p:txBody>
      </p:sp>
      <p:sp>
        <p:nvSpPr>
          <p:cNvPr id="80" name="Rounded Rectangle 79"/>
          <p:cNvSpPr>
            <a:spLocks noChangeArrowheads="1"/>
          </p:cNvSpPr>
          <p:nvPr/>
        </p:nvSpPr>
        <p:spPr bwMode="auto">
          <a:xfrm>
            <a:off x="5080549" y="5250978"/>
            <a:ext cx="987869" cy="32918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1600" i="1" dirty="0" smtClean="0">
                <a:solidFill>
                  <a:prstClr val="white"/>
                </a:solidFill>
                <a:latin typeface="Arial"/>
                <a:ea typeface="ＭＳ Ｐゴシック" pitchFamily="34" charset="-128"/>
              </a:rPr>
              <a:t>TCF7L2</a:t>
            </a:r>
            <a:endParaRPr lang="en-US" sz="1200" i="1" dirty="0">
              <a:solidFill>
                <a:prstClr val="white"/>
              </a:solidFill>
              <a:latin typeface="Arial"/>
              <a:ea typeface="ＭＳ Ｐゴシック" pitchFamily="34" charset="-128"/>
            </a:endParaRPr>
          </a:p>
        </p:txBody>
      </p:sp>
      <p:sp>
        <p:nvSpPr>
          <p:cNvPr id="101" name="Rounded Rectangle 100"/>
          <p:cNvSpPr>
            <a:spLocks noChangeArrowheads="1"/>
          </p:cNvSpPr>
          <p:nvPr/>
        </p:nvSpPr>
        <p:spPr bwMode="auto">
          <a:xfrm>
            <a:off x="6074500" y="5242560"/>
            <a:ext cx="987869" cy="32918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1600" i="1" dirty="0" smtClean="0">
                <a:solidFill>
                  <a:prstClr val="white"/>
                </a:solidFill>
                <a:latin typeface="Arial"/>
                <a:ea typeface="ＭＳ Ｐゴシック" pitchFamily="34" charset="-128"/>
              </a:rPr>
              <a:t>WFS1</a:t>
            </a:r>
            <a:endParaRPr lang="en-US" sz="1600" i="1" dirty="0">
              <a:solidFill>
                <a:prstClr val="white"/>
              </a:solidFill>
              <a:latin typeface="Arial"/>
              <a:ea typeface="ＭＳ Ｐゴシック" pitchFamily="34" charset="-128"/>
            </a:endParaRPr>
          </a:p>
        </p:txBody>
      </p:sp>
      <p:sp>
        <p:nvSpPr>
          <p:cNvPr id="102" name="Rounded Rectangle 101"/>
          <p:cNvSpPr>
            <a:spLocks noChangeArrowheads="1"/>
          </p:cNvSpPr>
          <p:nvPr/>
        </p:nvSpPr>
        <p:spPr bwMode="auto">
          <a:xfrm>
            <a:off x="6074500" y="4901184"/>
            <a:ext cx="987869" cy="32918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1600" i="1" dirty="0" smtClean="0">
                <a:solidFill>
                  <a:prstClr val="white"/>
                </a:solidFill>
                <a:latin typeface="Arial"/>
                <a:ea typeface="ＭＳ Ｐゴシック" pitchFamily="34" charset="-128"/>
              </a:rPr>
              <a:t>TCF2</a:t>
            </a:r>
            <a:endParaRPr lang="en-US" sz="1600" i="1" dirty="0">
              <a:solidFill>
                <a:prstClr val="white"/>
              </a:solidFill>
              <a:latin typeface="Arial"/>
              <a:ea typeface="ＭＳ Ｐゴシック" pitchFamily="34" charset="-128"/>
            </a:endParaRPr>
          </a:p>
        </p:txBody>
      </p:sp>
      <p:sp>
        <p:nvSpPr>
          <p:cNvPr id="169" name="Title 1"/>
          <p:cNvSpPr txBox="1">
            <a:spLocks/>
          </p:cNvSpPr>
          <p:nvPr/>
        </p:nvSpPr>
        <p:spPr>
          <a:xfrm>
            <a:off x="0" y="667644"/>
            <a:ext cx="9144000" cy="954741"/>
          </a:xfrm>
          <a:prstGeom prst="rect">
            <a:avLst/>
          </a:prstGeom>
        </p:spPr>
        <p:txBody>
          <a:bodyPr anchor="b"/>
          <a:lstStyle/>
          <a:p>
            <a:pPr algn="ctr" eaLnBrk="1" hangingPunct="1">
              <a:lnSpc>
                <a:spcPct val="150000"/>
              </a:lnSpc>
              <a:defRPr/>
            </a:pPr>
            <a:r>
              <a:rPr lang="en-GB" sz="3600" dirty="0" smtClean="0">
                <a:solidFill>
                  <a:srgbClr val="1F497D">
                    <a:lumMod val="60000"/>
                    <a:lumOff val="40000"/>
                  </a:srgbClr>
                </a:solidFill>
                <a:latin typeface="Calibri" pitchFamily="34" charset="0"/>
                <a:ea typeface="ＭＳ Ｐゴシック" pitchFamily="34" charset="-128"/>
                <a:cs typeface="Calibri" pitchFamily="34" charset="0"/>
              </a:rPr>
              <a:t>   </a:t>
            </a:r>
            <a:r>
              <a:rPr lang="en-GB" sz="3600" dirty="0" smtClean="0">
                <a:solidFill>
                  <a:srgbClr val="FF0000"/>
                </a:solidFill>
                <a:latin typeface="Calibri" pitchFamily="34" charset="0"/>
                <a:ea typeface="ＭＳ Ｐゴシック" pitchFamily="34" charset="-128"/>
                <a:cs typeface="Calibri" pitchFamily="34" charset="0"/>
              </a:rPr>
              <a:t>Genetic Landscape of Type 2 Diabetes (T2D) pre-GWAS</a:t>
            </a:r>
            <a:endParaRPr lang="en-US" sz="3200" dirty="0">
              <a:solidFill>
                <a:srgbClr val="FF0000"/>
              </a:solidFill>
              <a:latin typeface="Calibri" pitchFamily="34" charset="0"/>
              <a:ea typeface="ＭＳ Ｐゴシック" pitchFamily="34" charset="-128"/>
              <a:cs typeface="Calibri" pitchFamily="34" charset="0"/>
            </a:endParaRPr>
          </a:p>
        </p:txBody>
      </p:sp>
      <p:grpSp>
        <p:nvGrpSpPr>
          <p:cNvPr id="56" name="Group 55"/>
          <p:cNvGrpSpPr/>
          <p:nvPr/>
        </p:nvGrpSpPr>
        <p:grpSpPr>
          <a:xfrm>
            <a:off x="246743" y="2148096"/>
            <a:ext cx="4223657" cy="1204691"/>
            <a:chOff x="246743" y="1509480"/>
            <a:chExt cx="4223657" cy="1204691"/>
          </a:xfrm>
        </p:grpSpPr>
        <p:sp>
          <p:nvSpPr>
            <p:cNvPr id="50" name="Rounded Rectangle 49"/>
            <p:cNvSpPr/>
            <p:nvPr/>
          </p:nvSpPr>
          <p:spPr>
            <a:xfrm>
              <a:off x="246743" y="1509480"/>
              <a:ext cx="4223657" cy="12046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sz="1800">
                <a:solidFill>
                  <a:prstClr val="white"/>
                </a:solidFill>
              </a:endParaRPr>
            </a:p>
          </p:txBody>
        </p:sp>
        <p:grpSp>
          <p:nvGrpSpPr>
            <p:cNvPr id="55" name="Group 54"/>
            <p:cNvGrpSpPr/>
            <p:nvPr/>
          </p:nvGrpSpPr>
          <p:grpSpPr>
            <a:xfrm>
              <a:off x="478969" y="2090042"/>
              <a:ext cx="3889589" cy="406012"/>
              <a:chOff x="478969" y="2090042"/>
              <a:chExt cx="3889589" cy="406012"/>
            </a:xfrm>
          </p:grpSpPr>
          <p:sp>
            <p:nvSpPr>
              <p:cNvPr id="41" name="Rounded Rectangle 40"/>
              <p:cNvSpPr>
                <a:spLocks noChangeArrowheads="1"/>
              </p:cNvSpPr>
              <p:nvPr/>
            </p:nvSpPr>
            <p:spPr bwMode="auto">
              <a:xfrm>
                <a:off x="478969" y="2090042"/>
                <a:ext cx="651600" cy="3744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sz="1600" dirty="0">
                  <a:solidFill>
                    <a:prstClr val="white"/>
                  </a:solidFill>
                  <a:latin typeface="Arial"/>
                  <a:ea typeface="ＭＳ Ｐゴシック" pitchFamily="34" charset="-128"/>
                </a:endParaRPr>
              </a:p>
            </p:txBody>
          </p:sp>
          <p:sp>
            <p:nvSpPr>
              <p:cNvPr id="47" name="Rectangle 46"/>
              <p:cNvSpPr/>
              <p:nvPr/>
            </p:nvSpPr>
            <p:spPr>
              <a:xfrm>
                <a:off x="1183071" y="2126722"/>
                <a:ext cx="3185487" cy="369332"/>
              </a:xfrm>
              <a:prstGeom prst="rect">
                <a:avLst/>
              </a:prstGeom>
            </p:spPr>
            <p:txBody>
              <a:bodyPr wrap="none">
                <a:spAutoFit/>
              </a:bodyPr>
              <a:lstStyle/>
              <a:p>
                <a:pPr algn="ctr" eaLnBrk="1" fontAlgn="auto" hangingPunct="1">
                  <a:spcBef>
                    <a:spcPts val="0"/>
                  </a:spcBef>
                  <a:spcAft>
                    <a:spcPts val="0"/>
                  </a:spcAft>
                  <a:defRPr/>
                </a:pPr>
                <a:r>
                  <a:rPr lang="en-US" sz="1800" dirty="0" smtClean="0">
                    <a:solidFill>
                      <a:srgbClr val="1F497D"/>
                    </a:solidFill>
                    <a:latin typeface="Arial" pitchFamily="34" charset="0"/>
                    <a:ea typeface="ＭＳ Ｐゴシック" pitchFamily="34" charset="-128"/>
                  </a:rPr>
                  <a:t>Candidate gene/ LD mapping</a:t>
                </a:r>
              </a:p>
            </p:txBody>
          </p:sp>
        </p:grpSp>
        <p:sp>
          <p:nvSpPr>
            <p:cNvPr id="53" name="TextBox 52"/>
            <p:cNvSpPr txBox="1"/>
            <p:nvPr/>
          </p:nvSpPr>
          <p:spPr>
            <a:xfrm>
              <a:off x="478971" y="1625594"/>
              <a:ext cx="954107" cy="369332"/>
            </a:xfrm>
            <a:prstGeom prst="rect">
              <a:avLst/>
            </a:prstGeom>
            <a:noFill/>
          </p:spPr>
          <p:txBody>
            <a:bodyPr wrap="none" rtlCol="0">
              <a:spAutoFit/>
            </a:bodyPr>
            <a:lstStyle/>
            <a:p>
              <a:pPr eaLnBrk="1" hangingPunct="1"/>
              <a:r>
                <a:rPr lang="en-GB" sz="1800" dirty="0" smtClean="0">
                  <a:solidFill>
                    <a:srgbClr val="1F497D"/>
                  </a:solidFill>
                  <a:latin typeface="Arial" pitchFamily="34" charset="0"/>
                  <a:ea typeface="ＭＳ Ｐゴシック" pitchFamily="34" charset="-128"/>
                </a:rPr>
                <a:t>Legend</a:t>
              </a:r>
              <a:endParaRPr lang="en-GB" sz="1800" dirty="0">
                <a:solidFill>
                  <a:srgbClr val="1F497D"/>
                </a:solidFill>
                <a:latin typeface="Arial" pitchFamily="34" charset="0"/>
                <a:ea typeface="ＭＳ Ｐゴシック" pitchFamily="34" charset="-128"/>
              </a:endParaRPr>
            </a:p>
          </p:txBody>
        </p:sp>
      </p:grpSp>
      <p:sp>
        <p:nvSpPr>
          <p:cNvPr id="2" name="Down Arrow 1"/>
          <p:cNvSpPr/>
          <p:nvPr/>
        </p:nvSpPr>
        <p:spPr bwMode="auto">
          <a:xfrm>
            <a:off x="6379329" y="3842997"/>
            <a:ext cx="126070" cy="803564"/>
          </a:xfrm>
          <a:prstGeom prst="downArrow">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4914271" y="3503586"/>
            <a:ext cx="1781065" cy="369332"/>
          </a:xfrm>
          <a:prstGeom prst="rect">
            <a:avLst/>
          </a:prstGeom>
          <a:noFill/>
        </p:spPr>
        <p:txBody>
          <a:bodyPr wrap="none" rtlCol="0">
            <a:spAutoFit/>
          </a:bodyPr>
          <a:lstStyle/>
          <a:p>
            <a:r>
              <a:rPr lang="en-GB" sz="1800" dirty="0" smtClean="0">
                <a:solidFill>
                  <a:srgbClr val="C00000"/>
                </a:solidFill>
                <a:latin typeface="Calibri" pitchFamily="34" charset="0"/>
                <a:cs typeface="Calibri" pitchFamily="34" charset="0"/>
              </a:rPr>
              <a:t>GWAS era begins</a:t>
            </a:r>
            <a:endParaRPr lang="en-GB" sz="1800" dirty="0">
              <a:solidFill>
                <a:srgbClr val="C00000"/>
              </a:solidFill>
              <a:latin typeface="Calibri" pitchFamily="34" charset="0"/>
              <a:cs typeface="Calibri" pitchFamily="34" charset="0"/>
            </a:endParaRPr>
          </a:p>
        </p:txBody>
      </p:sp>
      <p:sp>
        <p:nvSpPr>
          <p:cNvPr id="31" name="TextBox 67"/>
          <p:cNvSpPr txBox="1">
            <a:spLocks noChangeArrowheads="1"/>
          </p:cNvSpPr>
          <p:nvPr/>
        </p:nvSpPr>
        <p:spPr bwMode="auto">
          <a:xfrm>
            <a:off x="8340529" y="5607958"/>
            <a:ext cx="895350" cy="369332"/>
          </a:xfrm>
          <a:prstGeom prst="rect">
            <a:avLst/>
          </a:prstGeom>
          <a:noFill/>
          <a:ln w="9525">
            <a:noFill/>
            <a:miter lim="800000"/>
            <a:headEnd/>
            <a:tailEnd/>
          </a:ln>
        </p:spPr>
        <p:txBody>
          <a:bodyPr>
            <a:spAutoFit/>
          </a:bodyPr>
          <a:lstStyle/>
          <a:p>
            <a:pPr algn="ctr" eaLnBrk="1" hangingPunct="1"/>
            <a:r>
              <a:rPr lang="en-US" sz="1800" dirty="0" smtClean="0">
                <a:solidFill>
                  <a:prstClr val="black"/>
                </a:solidFill>
                <a:latin typeface="Arial"/>
                <a:ea typeface="ＭＳ Ｐゴシック" pitchFamily="34" charset="-128"/>
              </a:rPr>
              <a:t>2010</a:t>
            </a:r>
            <a:endParaRPr lang="en-US" sz="1800" dirty="0">
              <a:solidFill>
                <a:prstClr val="black"/>
              </a:solidFill>
              <a:latin typeface="Arial"/>
              <a:ea typeface="ＭＳ Ｐゴシック" pitchFamily="34" charset="-128"/>
            </a:endParaRPr>
          </a:p>
        </p:txBody>
      </p:sp>
    </p:spTree>
    <p:extLst>
      <p:ext uri="{BB962C8B-B14F-4D97-AF65-F5344CB8AC3E}">
        <p14:creationId xmlns:p14="http://schemas.microsoft.com/office/powerpoint/2010/main" val="31274494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a:cxnSpLocks noChangeShapeType="1"/>
          </p:cNvCxnSpPr>
          <p:nvPr/>
        </p:nvCxnSpPr>
        <p:spPr bwMode="auto">
          <a:xfrm flipV="1">
            <a:off x="71120" y="5607958"/>
            <a:ext cx="8534204" cy="5442"/>
          </a:xfrm>
          <a:prstGeom prst="line">
            <a:avLst/>
          </a:prstGeom>
          <a:noFill/>
          <a:ln w="25400">
            <a:solidFill>
              <a:schemeClr val="tx2"/>
            </a:solidFill>
            <a:round/>
            <a:headEnd/>
            <a:tailEnd/>
          </a:ln>
          <a:effectLst>
            <a:outerShdw dist="20000" dir="5400000" rotWithShape="0">
              <a:srgbClr val="808080">
                <a:alpha val="37999"/>
              </a:srgbClr>
            </a:outerShdw>
          </a:effectLst>
        </p:spPr>
      </p:cxnSp>
      <p:sp>
        <p:nvSpPr>
          <p:cNvPr id="2055" name="TextBox 51"/>
          <p:cNvSpPr txBox="1">
            <a:spLocks noChangeArrowheads="1"/>
          </p:cNvSpPr>
          <p:nvPr/>
        </p:nvSpPr>
        <p:spPr bwMode="auto">
          <a:xfrm>
            <a:off x="34671" y="5625465"/>
            <a:ext cx="893763" cy="3698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smtClean="0">
                <a:solidFill>
                  <a:prstClr val="black"/>
                </a:solidFill>
                <a:latin typeface="Arial"/>
                <a:ea typeface="ＭＳ Ｐゴシック" pitchFamily="34" charset="-128"/>
              </a:rPr>
              <a:t>2000</a:t>
            </a:r>
            <a:endParaRPr lang="en-US" sz="1800" dirty="0">
              <a:solidFill>
                <a:prstClr val="black"/>
              </a:solidFill>
              <a:latin typeface="Arial"/>
              <a:ea typeface="ＭＳ Ｐゴシック" pitchFamily="34" charset="-128"/>
            </a:endParaRPr>
          </a:p>
        </p:txBody>
      </p:sp>
      <p:sp>
        <p:nvSpPr>
          <p:cNvPr id="2056" name="TextBox 52"/>
          <p:cNvSpPr txBox="1">
            <a:spLocks noChangeArrowheads="1"/>
          </p:cNvSpPr>
          <p:nvPr/>
        </p:nvSpPr>
        <p:spPr bwMode="auto">
          <a:xfrm>
            <a:off x="1594399" y="5594350"/>
            <a:ext cx="893763" cy="3698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a:solidFill>
                  <a:prstClr val="black"/>
                </a:solidFill>
                <a:latin typeface="Arial"/>
                <a:ea typeface="ＭＳ Ｐゴシック" pitchFamily="34" charset="-128"/>
              </a:rPr>
              <a:t>2002</a:t>
            </a:r>
          </a:p>
        </p:txBody>
      </p:sp>
      <p:sp>
        <p:nvSpPr>
          <p:cNvPr id="2057" name="TextBox 53"/>
          <p:cNvSpPr txBox="1">
            <a:spLocks noChangeArrowheads="1"/>
          </p:cNvSpPr>
          <p:nvPr/>
        </p:nvSpPr>
        <p:spPr bwMode="auto">
          <a:xfrm>
            <a:off x="2460623" y="5591175"/>
            <a:ext cx="893762" cy="3698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a:solidFill>
                  <a:prstClr val="black"/>
                </a:solidFill>
                <a:latin typeface="Arial"/>
                <a:ea typeface="ＭＳ Ｐゴシック" pitchFamily="34" charset="-128"/>
              </a:rPr>
              <a:t>2003</a:t>
            </a:r>
          </a:p>
        </p:txBody>
      </p:sp>
      <p:sp>
        <p:nvSpPr>
          <p:cNvPr id="2058" name="TextBox 56"/>
          <p:cNvSpPr txBox="1">
            <a:spLocks noChangeArrowheads="1"/>
          </p:cNvSpPr>
          <p:nvPr/>
        </p:nvSpPr>
        <p:spPr bwMode="auto">
          <a:xfrm>
            <a:off x="3316686" y="5595938"/>
            <a:ext cx="893763" cy="368300"/>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a:solidFill>
                  <a:prstClr val="black"/>
                </a:solidFill>
                <a:latin typeface="Arial"/>
                <a:ea typeface="ＭＳ Ｐゴシック" pitchFamily="34" charset="-128"/>
              </a:rPr>
              <a:t>2004</a:t>
            </a:r>
          </a:p>
        </p:txBody>
      </p:sp>
      <p:sp>
        <p:nvSpPr>
          <p:cNvPr id="2061" name="TextBox 59"/>
          <p:cNvSpPr txBox="1">
            <a:spLocks noChangeArrowheads="1"/>
          </p:cNvSpPr>
          <p:nvPr/>
        </p:nvSpPr>
        <p:spPr bwMode="auto">
          <a:xfrm>
            <a:off x="4203230" y="5599113"/>
            <a:ext cx="893762" cy="369887"/>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a:solidFill>
                  <a:prstClr val="black"/>
                </a:solidFill>
                <a:latin typeface="Arial"/>
                <a:ea typeface="ＭＳ Ｐゴシック" pitchFamily="34" charset="-128"/>
              </a:rPr>
              <a:t>2005</a:t>
            </a:r>
          </a:p>
        </p:txBody>
      </p:sp>
      <p:sp>
        <p:nvSpPr>
          <p:cNvPr id="2063" name="TextBox 61"/>
          <p:cNvSpPr txBox="1">
            <a:spLocks noChangeArrowheads="1"/>
          </p:cNvSpPr>
          <p:nvPr/>
        </p:nvSpPr>
        <p:spPr bwMode="auto">
          <a:xfrm>
            <a:off x="4947533" y="5602288"/>
            <a:ext cx="895350" cy="369887"/>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a:solidFill>
                  <a:prstClr val="black"/>
                </a:solidFill>
                <a:latin typeface="Arial"/>
                <a:ea typeface="ＭＳ Ｐゴシック" pitchFamily="34" charset="-128"/>
              </a:rPr>
              <a:t>2006</a:t>
            </a:r>
          </a:p>
        </p:txBody>
      </p:sp>
      <p:sp>
        <p:nvSpPr>
          <p:cNvPr id="2064" name="TextBox 62"/>
          <p:cNvSpPr txBox="1">
            <a:spLocks noChangeArrowheads="1"/>
          </p:cNvSpPr>
          <p:nvPr/>
        </p:nvSpPr>
        <p:spPr bwMode="auto">
          <a:xfrm>
            <a:off x="5693424" y="5594350"/>
            <a:ext cx="893763" cy="368300"/>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a:solidFill>
                  <a:prstClr val="black"/>
                </a:solidFill>
                <a:latin typeface="Arial"/>
                <a:ea typeface="ＭＳ Ｐゴシック" pitchFamily="34" charset="-128"/>
              </a:rPr>
              <a:t>2007</a:t>
            </a:r>
          </a:p>
        </p:txBody>
      </p:sp>
      <p:sp>
        <p:nvSpPr>
          <p:cNvPr id="2066" name="TextBox 64"/>
          <p:cNvSpPr txBox="1">
            <a:spLocks noChangeArrowheads="1"/>
          </p:cNvSpPr>
          <p:nvPr/>
        </p:nvSpPr>
        <p:spPr bwMode="auto">
          <a:xfrm>
            <a:off x="6275172" y="5597525"/>
            <a:ext cx="893763" cy="3698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a:solidFill>
                  <a:prstClr val="black"/>
                </a:solidFill>
                <a:latin typeface="Arial"/>
                <a:ea typeface="ＭＳ Ｐゴシック" pitchFamily="34" charset="-128"/>
              </a:rPr>
              <a:t>2008</a:t>
            </a:r>
          </a:p>
        </p:txBody>
      </p:sp>
      <p:sp>
        <p:nvSpPr>
          <p:cNvPr id="2068" name="TextBox 67"/>
          <p:cNvSpPr txBox="1">
            <a:spLocks noChangeArrowheads="1"/>
          </p:cNvSpPr>
          <p:nvPr/>
        </p:nvSpPr>
        <p:spPr bwMode="auto">
          <a:xfrm>
            <a:off x="6912434" y="5602288"/>
            <a:ext cx="895350" cy="368300"/>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a:solidFill>
                  <a:prstClr val="black"/>
                </a:solidFill>
                <a:latin typeface="Arial"/>
                <a:ea typeface="ＭＳ Ｐゴシック" pitchFamily="34" charset="-128"/>
              </a:rPr>
              <a:t>2009</a:t>
            </a:r>
          </a:p>
        </p:txBody>
      </p:sp>
      <p:sp>
        <p:nvSpPr>
          <p:cNvPr id="71" name="TextBox 51"/>
          <p:cNvSpPr txBox="1">
            <a:spLocks noChangeArrowheads="1"/>
          </p:cNvSpPr>
          <p:nvPr/>
        </p:nvSpPr>
        <p:spPr bwMode="auto">
          <a:xfrm>
            <a:off x="758655" y="5603113"/>
            <a:ext cx="893763" cy="3698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a:solidFill>
                  <a:prstClr val="black"/>
                </a:solidFill>
                <a:latin typeface="Arial"/>
                <a:ea typeface="ＭＳ Ｐゴシック" pitchFamily="34" charset="-128"/>
              </a:rPr>
              <a:t>2001</a:t>
            </a:r>
          </a:p>
        </p:txBody>
      </p:sp>
      <p:sp>
        <p:nvSpPr>
          <p:cNvPr id="169" name="Title 1"/>
          <p:cNvSpPr txBox="1">
            <a:spLocks/>
          </p:cNvSpPr>
          <p:nvPr/>
        </p:nvSpPr>
        <p:spPr>
          <a:xfrm>
            <a:off x="699842" y="667644"/>
            <a:ext cx="7864502" cy="954741"/>
          </a:xfrm>
          <a:prstGeom prst="rect">
            <a:avLst/>
          </a:prstGeom>
        </p:spPr>
        <p:txBody>
          <a:bodyPr anchor="b"/>
          <a:lstStyle/>
          <a:p>
            <a:pPr algn="ctr" eaLnBrk="1" fontAlgn="auto" hangingPunct="1">
              <a:lnSpc>
                <a:spcPct val="150000"/>
              </a:lnSpc>
              <a:spcBef>
                <a:spcPts val="0"/>
              </a:spcBef>
              <a:spcAft>
                <a:spcPts val="0"/>
              </a:spcAft>
              <a:defRPr/>
            </a:pPr>
            <a:r>
              <a:rPr lang="en-GB" sz="3600" dirty="0" smtClean="0">
                <a:solidFill>
                  <a:srgbClr val="1F497D">
                    <a:lumMod val="60000"/>
                    <a:lumOff val="40000"/>
                  </a:srgbClr>
                </a:solidFill>
                <a:latin typeface="Calibri" pitchFamily="34" charset="0"/>
                <a:ea typeface="ＭＳ Ｐゴシック" pitchFamily="34" charset="-128"/>
                <a:cs typeface="Calibri" pitchFamily="34" charset="0"/>
              </a:rPr>
              <a:t>   </a:t>
            </a:r>
            <a:r>
              <a:rPr lang="en-GB" sz="3600" dirty="0" smtClean="0">
                <a:solidFill>
                  <a:srgbClr val="FF0000"/>
                </a:solidFill>
                <a:latin typeface="Calibri" pitchFamily="34" charset="0"/>
                <a:ea typeface="ＭＳ Ｐゴシック" pitchFamily="34" charset="-128"/>
                <a:cs typeface="Calibri" pitchFamily="34" charset="0"/>
              </a:rPr>
              <a:t>Genetic Landscape of Common Obesity pre-GWAS</a:t>
            </a:r>
            <a:endParaRPr lang="en-US" sz="3200" dirty="0">
              <a:solidFill>
                <a:srgbClr val="FF0000"/>
              </a:solidFill>
              <a:latin typeface="Calibri" pitchFamily="34" charset="0"/>
              <a:ea typeface="ＭＳ Ｐゴシック" pitchFamily="34" charset="-128"/>
              <a:cs typeface="Calibri" pitchFamily="34" charset="0"/>
            </a:endParaRPr>
          </a:p>
        </p:txBody>
      </p:sp>
      <p:sp>
        <p:nvSpPr>
          <p:cNvPr id="2" name="Down Arrow 1"/>
          <p:cNvSpPr/>
          <p:nvPr/>
        </p:nvSpPr>
        <p:spPr bwMode="auto">
          <a:xfrm>
            <a:off x="6054875" y="4670245"/>
            <a:ext cx="126070" cy="803564"/>
          </a:xfrm>
          <a:prstGeom prst="downArrow">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sp>
        <p:nvSpPr>
          <p:cNvPr id="3" name="TextBox 2"/>
          <p:cNvSpPr txBox="1"/>
          <p:nvPr/>
        </p:nvSpPr>
        <p:spPr>
          <a:xfrm>
            <a:off x="4336845" y="4416724"/>
            <a:ext cx="1781065" cy="369332"/>
          </a:xfrm>
          <a:prstGeom prst="rect">
            <a:avLst/>
          </a:prstGeom>
          <a:noFill/>
        </p:spPr>
        <p:txBody>
          <a:bodyPr wrap="none" rtlCol="0">
            <a:spAutoFit/>
          </a:bodyPr>
          <a:lstStyle/>
          <a:p>
            <a:pPr eaLnBrk="1" fontAlgn="auto" hangingPunct="1">
              <a:spcBef>
                <a:spcPts val="0"/>
              </a:spcBef>
              <a:spcAft>
                <a:spcPts val="0"/>
              </a:spcAft>
            </a:pPr>
            <a:r>
              <a:rPr lang="en-GB" sz="1800" dirty="0" smtClean="0">
                <a:solidFill>
                  <a:srgbClr val="C00000"/>
                </a:solidFill>
                <a:latin typeface="Calibri" pitchFamily="34" charset="0"/>
                <a:cs typeface="Calibri" pitchFamily="34" charset="0"/>
              </a:rPr>
              <a:t>GWAS era begins</a:t>
            </a:r>
            <a:endParaRPr lang="en-GB" sz="1800" dirty="0">
              <a:solidFill>
                <a:srgbClr val="C00000"/>
              </a:solidFill>
              <a:latin typeface="Calibri" pitchFamily="34" charset="0"/>
              <a:cs typeface="Calibri" pitchFamily="34" charset="0"/>
            </a:endParaRPr>
          </a:p>
        </p:txBody>
      </p:sp>
      <p:sp>
        <p:nvSpPr>
          <p:cNvPr id="28" name="Down Arrow 27"/>
          <p:cNvSpPr/>
          <p:nvPr/>
        </p:nvSpPr>
        <p:spPr bwMode="auto">
          <a:xfrm>
            <a:off x="7248269" y="4603588"/>
            <a:ext cx="126070" cy="803564"/>
          </a:xfrm>
          <a:prstGeom prst="downArrow">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sp>
        <p:nvSpPr>
          <p:cNvPr id="29" name="TextBox 28"/>
          <p:cNvSpPr txBox="1"/>
          <p:nvPr/>
        </p:nvSpPr>
        <p:spPr>
          <a:xfrm>
            <a:off x="5693424" y="3762019"/>
            <a:ext cx="2054401" cy="646331"/>
          </a:xfrm>
          <a:prstGeom prst="rect">
            <a:avLst/>
          </a:prstGeom>
          <a:noFill/>
        </p:spPr>
        <p:txBody>
          <a:bodyPr wrap="square" rtlCol="0">
            <a:spAutoFit/>
          </a:bodyPr>
          <a:lstStyle/>
          <a:p>
            <a:pPr eaLnBrk="1" fontAlgn="auto" hangingPunct="1">
              <a:spcBef>
                <a:spcPts val="0"/>
              </a:spcBef>
              <a:spcAft>
                <a:spcPts val="0"/>
              </a:spcAft>
            </a:pPr>
            <a:r>
              <a:rPr lang="en-GB" sz="1800" dirty="0" smtClean="0">
                <a:solidFill>
                  <a:srgbClr val="C00000"/>
                </a:solidFill>
                <a:latin typeface="Calibri" pitchFamily="34" charset="0"/>
                <a:cs typeface="Calibri" pitchFamily="34" charset="0"/>
              </a:rPr>
              <a:t>GWAS Meta-Analysis era begins</a:t>
            </a:r>
            <a:endParaRPr lang="en-GB" sz="1800" dirty="0">
              <a:solidFill>
                <a:srgbClr val="C00000"/>
              </a:solidFill>
              <a:latin typeface="Calibri" pitchFamily="34" charset="0"/>
              <a:cs typeface="Calibri" pitchFamily="34" charset="0"/>
            </a:endParaRPr>
          </a:p>
        </p:txBody>
      </p:sp>
      <p:sp>
        <p:nvSpPr>
          <p:cNvPr id="30" name="Down Arrow 29"/>
          <p:cNvSpPr/>
          <p:nvPr/>
        </p:nvSpPr>
        <p:spPr bwMode="auto">
          <a:xfrm>
            <a:off x="8107484" y="4675851"/>
            <a:ext cx="126070" cy="803564"/>
          </a:xfrm>
          <a:prstGeom prst="downArrow">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sp>
        <p:nvSpPr>
          <p:cNvPr id="4" name="TextBox 3"/>
          <p:cNvSpPr txBox="1"/>
          <p:nvPr/>
        </p:nvSpPr>
        <p:spPr>
          <a:xfrm>
            <a:off x="7597334" y="3485020"/>
            <a:ext cx="1546666" cy="1200329"/>
          </a:xfrm>
          <a:prstGeom prst="rect">
            <a:avLst/>
          </a:prstGeom>
          <a:noFill/>
        </p:spPr>
        <p:txBody>
          <a:bodyPr wrap="square" rtlCol="0">
            <a:spAutoFit/>
          </a:bodyPr>
          <a:lstStyle/>
          <a:p>
            <a:pPr eaLnBrk="1" fontAlgn="auto" hangingPunct="1">
              <a:spcBef>
                <a:spcPts val="0"/>
              </a:spcBef>
              <a:spcAft>
                <a:spcPts val="0"/>
              </a:spcAft>
            </a:pPr>
            <a:r>
              <a:rPr lang="en-GB" sz="1800" dirty="0" smtClean="0">
                <a:solidFill>
                  <a:srgbClr val="C00000"/>
                </a:solidFill>
                <a:latin typeface="Calibri" pitchFamily="34" charset="0"/>
                <a:cs typeface="Calibri" pitchFamily="34" charset="0"/>
              </a:rPr>
              <a:t>Large-scale custom arrays  available- </a:t>
            </a:r>
            <a:r>
              <a:rPr lang="en-GB" sz="1800" dirty="0" err="1" smtClean="0">
                <a:solidFill>
                  <a:srgbClr val="C00000"/>
                </a:solidFill>
                <a:latin typeface="Calibri" pitchFamily="34" charset="0"/>
                <a:cs typeface="Calibri" pitchFamily="34" charset="0"/>
              </a:rPr>
              <a:t>metabochip</a:t>
            </a:r>
            <a:endParaRPr lang="en-GB" sz="1800" dirty="0">
              <a:solidFill>
                <a:srgbClr val="C00000"/>
              </a:solidFill>
              <a:latin typeface="Calibri" pitchFamily="34" charset="0"/>
              <a:cs typeface="Calibri" pitchFamily="34" charset="0"/>
            </a:endParaRPr>
          </a:p>
        </p:txBody>
      </p:sp>
      <p:sp>
        <p:nvSpPr>
          <p:cNvPr id="31" name="TextBox 67"/>
          <p:cNvSpPr txBox="1">
            <a:spLocks noChangeArrowheads="1"/>
          </p:cNvSpPr>
          <p:nvPr/>
        </p:nvSpPr>
        <p:spPr bwMode="auto">
          <a:xfrm>
            <a:off x="7659809" y="5607958"/>
            <a:ext cx="895350" cy="369332"/>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800" dirty="0" smtClean="0">
                <a:solidFill>
                  <a:prstClr val="black"/>
                </a:solidFill>
                <a:latin typeface="Arial"/>
                <a:ea typeface="ＭＳ Ｐゴシック" pitchFamily="34" charset="-128"/>
              </a:rPr>
              <a:t>2010</a:t>
            </a:r>
            <a:endParaRPr lang="en-US" sz="1800" dirty="0">
              <a:solidFill>
                <a:prstClr val="black"/>
              </a:solidFill>
              <a:latin typeface="Arial"/>
              <a:ea typeface="ＭＳ Ｐゴシック" pitchFamily="34" charset="-128"/>
            </a:endParaRPr>
          </a:p>
        </p:txBody>
      </p:sp>
    </p:spTree>
    <p:extLst>
      <p:ext uri="{BB962C8B-B14F-4D97-AF65-F5344CB8AC3E}">
        <p14:creationId xmlns:p14="http://schemas.microsoft.com/office/powerpoint/2010/main" val="34049853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23037" y="144010"/>
            <a:ext cx="8229600" cy="1143000"/>
          </a:xfrm>
          <a:prstGeom prst="rect">
            <a:avLst/>
          </a:prstGeom>
          <a:noFill/>
          <a:ln w="9525">
            <a:noFill/>
            <a:miter lim="800000"/>
            <a:headEnd/>
            <a:tailEnd/>
          </a:ln>
        </p:spPr>
        <p:txBody>
          <a:bodyPr vert="horz" wrap="square" lIns="91433" tIns="45716" rIns="91433" bIns="45716" numCol="1" anchor="ctr" anchorCtr="0" compatLnSpc="1">
            <a:prstTxWarp prst="textNoShape">
              <a:avLst/>
            </a:prstTxWarp>
          </a:bodyPr>
          <a:lstStyle>
            <a:lvl1pPr algn="ctr" rtl="0" eaLnBrk="0" fontAlgn="base" hangingPunct="0">
              <a:spcBef>
                <a:spcPct val="0"/>
              </a:spcBef>
              <a:spcAft>
                <a:spcPct val="0"/>
              </a:spcAft>
              <a:defRPr sz="3600">
                <a:solidFill>
                  <a:srgbClr val="FF0000"/>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kern="0" smtClean="0"/>
              <a:t>T2D  and Obesity Genetic Loci</a:t>
            </a:r>
            <a:br>
              <a:rPr lang="en-GB" kern="0" smtClean="0"/>
            </a:br>
            <a:endParaRPr lang="en-GB" kern="0" dirty="0"/>
          </a:p>
        </p:txBody>
      </p:sp>
      <p:sp>
        <p:nvSpPr>
          <p:cNvPr id="9" name="TextBox 8"/>
          <p:cNvSpPr txBox="1"/>
          <p:nvPr/>
        </p:nvSpPr>
        <p:spPr>
          <a:xfrm>
            <a:off x="423037" y="6130462"/>
            <a:ext cx="8486680" cy="707886"/>
          </a:xfrm>
          <a:prstGeom prst="rect">
            <a:avLst/>
          </a:prstGeom>
          <a:noFill/>
        </p:spPr>
        <p:txBody>
          <a:bodyPr wrap="square" rtlCol="0">
            <a:spAutoFit/>
          </a:bodyPr>
          <a:lstStyle/>
          <a:p>
            <a:r>
              <a:rPr lang="en-GB" sz="2000" b="1" dirty="0" smtClean="0">
                <a:solidFill>
                  <a:srgbClr val="000000"/>
                </a:solidFill>
                <a:latin typeface="Calibri" pitchFamily="34" charset="0"/>
                <a:cs typeface="Calibri" pitchFamily="34" charset="0"/>
              </a:rPr>
              <a:t>Susceptibility loci  for T2D/glycaemic traits increased from 5 to &gt;600, and  0 to &gt;350 for BMI/obesity.  </a:t>
            </a:r>
            <a:endParaRPr lang="en-GB" sz="2000" b="1" dirty="0">
              <a:solidFill>
                <a:srgbClr val="000000"/>
              </a:solidFill>
              <a:latin typeface="Calibri" pitchFamily="34" charset="0"/>
              <a:cs typeface="Calibri" pitchFamily="34" charset="0"/>
            </a:endParaRPr>
          </a:p>
        </p:txBody>
      </p:sp>
      <p:grpSp>
        <p:nvGrpSpPr>
          <p:cNvPr id="19" name="Group 18"/>
          <p:cNvGrpSpPr/>
          <p:nvPr/>
        </p:nvGrpSpPr>
        <p:grpSpPr>
          <a:xfrm>
            <a:off x="722658" y="917708"/>
            <a:ext cx="6267450" cy="5335862"/>
            <a:chOff x="722658" y="917708"/>
            <a:chExt cx="6267450" cy="533586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58" y="917708"/>
              <a:ext cx="62674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bwMode="auto">
            <a:xfrm>
              <a:off x="3343447" y="5600028"/>
              <a:ext cx="3504613" cy="119129"/>
            </a:xfrm>
            <a:prstGeom prst="right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sp>
          <p:nvSpPr>
            <p:cNvPr id="8" name="TextBox 7"/>
            <p:cNvSpPr txBox="1"/>
            <p:nvPr/>
          </p:nvSpPr>
          <p:spPr>
            <a:xfrm>
              <a:off x="4140669" y="5730350"/>
              <a:ext cx="1821076" cy="523220"/>
            </a:xfrm>
            <a:prstGeom prst="rect">
              <a:avLst/>
            </a:prstGeom>
            <a:noFill/>
          </p:spPr>
          <p:txBody>
            <a:bodyPr wrap="none" rtlCol="0">
              <a:spAutoFit/>
            </a:bodyPr>
            <a:lstStyle/>
            <a:p>
              <a:r>
                <a:rPr lang="en-GB" dirty="0" smtClean="0">
                  <a:solidFill>
                    <a:srgbClr val="00559D"/>
                  </a:solidFill>
                  <a:latin typeface="Calibri" pitchFamily="34" charset="0"/>
                  <a:cs typeface="Calibri" pitchFamily="34" charset="0"/>
                </a:rPr>
                <a:t>Post-GWAS</a:t>
              </a:r>
              <a:endParaRPr lang="en-GB" dirty="0">
                <a:solidFill>
                  <a:srgbClr val="00559D"/>
                </a:solidFill>
                <a:latin typeface="Calibri" pitchFamily="34" charset="0"/>
                <a:cs typeface="Calibri" pitchFamily="34" charset="0"/>
              </a:endParaRPr>
            </a:p>
          </p:txBody>
        </p:sp>
        <p:sp>
          <p:nvSpPr>
            <p:cNvPr id="10" name="Down Arrow 9"/>
            <p:cNvSpPr/>
            <p:nvPr/>
          </p:nvSpPr>
          <p:spPr bwMode="auto">
            <a:xfrm>
              <a:off x="3302826" y="3958006"/>
              <a:ext cx="126070" cy="803564"/>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sp>
          <p:nvSpPr>
            <p:cNvPr id="11" name="TextBox 10"/>
            <p:cNvSpPr txBox="1"/>
            <p:nvPr/>
          </p:nvSpPr>
          <p:spPr>
            <a:xfrm>
              <a:off x="1426817" y="3995357"/>
              <a:ext cx="1781065" cy="369332"/>
            </a:xfrm>
            <a:prstGeom prst="rect">
              <a:avLst/>
            </a:prstGeom>
            <a:noFill/>
          </p:spPr>
          <p:txBody>
            <a:bodyPr wrap="none" rtlCol="0">
              <a:spAutoFit/>
            </a:bodyPr>
            <a:lstStyle/>
            <a:p>
              <a:r>
                <a:rPr lang="en-GB" sz="1800" dirty="0" smtClean="0">
                  <a:solidFill>
                    <a:srgbClr val="000000"/>
                  </a:solidFill>
                  <a:latin typeface="Calibri" pitchFamily="34" charset="0"/>
                  <a:cs typeface="Calibri" pitchFamily="34" charset="0"/>
                </a:rPr>
                <a:t>GWAS era begins</a:t>
              </a:r>
              <a:endParaRPr lang="en-GB" sz="1800" dirty="0">
                <a:solidFill>
                  <a:srgbClr val="000000"/>
                </a:solidFill>
                <a:latin typeface="Calibri" pitchFamily="34" charset="0"/>
                <a:cs typeface="Calibri" pitchFamily="34" charset="0"/>
              </a:endParaRPr>
            </a:p>
          </p:txBody>
        </p:sp>
        <p:sp>
          <p:nvSpPr>
            <p:cNvPr id="12" name="Down Arrow 11"/>
            <p:cNvSpPr/>
            <p:nvPr/>
          </p:nvSpPr>
          <p:spPr bwMode="auto">
            <a:xfrm>
              <a:off x="3877494" y="3556224"/>
              <a:ext cx="126070" cy="803564"/>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sp>
          <p:nvSpPr>
            <p:cNvPr id="13" name="TextBox 12"/>
            <p:cNvSpPr txBox="1"/>
            <p:nvPr/>
          </p:nvSpPr>
          <p:spPr>
            <a:xfrm>
              <a:off x="1907800" y="3022204"/>
              <a:ext cx="2054401" cy="646331"/>
            </a:xfrm>
            <a:prstGeom prst="rect">
              <a:avLst/>
            </a:prstGeom>
            <a:noFill/>
          </p:spPr>
          <p:txBody>
            <a:bodyPr wrap="square" rtlCol="0">
              <a:spAutoFit/>
            </a:bodyPr>
            <a:lstStyle/>
            <a:p>
              <a:r>
                <a:rPr lang="en-GB" sz="1800" dirty="0" smtClean="0">
                  <a:solidFill>
                    <a:srgbClr val="000000"/>
                  </a:solidFill>
                  <a:latin typeface="Calibri" pitchFamily="34" charset="0"/>
                  <a:cs typeface="Calibri" pitchFamily="34" charset="0"/>
                </a:rPr>
                <a:t>GWAS Meta-Analysis era begins</a:t>
              </a:r>
              <a:endParaRPr lang="en-GB" sz="1800" dirty="0">
                <a:solidFill>
                  <a:srgbClr val="000000"/>
                </a:solidFill>
                <a:latin typeface="Calibri" pitchFamily="34" charset="0"/>
                <a:cs typeface="Calibri" pitchFamily="34" charset="0"/>
              </a:endParaRPr>
            </a:p>
          </p:txBody>
        </p:sp>
        <p:sp>
          <p:nvSpPr>
            <p:cNvPr id="14" name="TextBox 13"/>
            <p:cNvSpPr txBox="1"/>
            <p:nvPr/>
          </p:nvSpPr>
          <p:spPr>
            <a:xfrm>
              <a:off x="3245216" y="2028237"/>
              <a:ext cx="1546666" cy="923330"/>
            </a:xfrm>
            <a:prstGeom prst="rect">
              <a:avLst/>
            </a:prstGeom>
            <a:solidFill>
              <a:schemeClr val="bg1"/>
            </a:solidFill>
          </p:spPr>
          <p:txBody>
            <a:bodyPr wrap="square" rtlCol="0">
              <a:spAutoFit/>
            </a:bodyPr>
            <a:lstStyle/>
            <a:p>
              <a:r>
                <a:rPr lang="en-GB" sz="1800" dirty="0" smtClean="0">
                  <a:solidFill>
                    <a:srgbClr val="000000"/>
                  </a:solidFill>
                  <a:latin typeface="Calibri" pitchFamily="34" charset="0"/>
                  <a:cs typeface="Calibri" pitchFamily="34" charset="0"/>
                </a:rPr>
                <a:t>Large-scale custom arrays - </a:t>
              </a:r>
              <a:r>
                <a:rPr lang="en-GB" sz="1800" dirty="0" err="1" smtClean="0">
                  <a:solidFill>
                    <a:srgbClr val="000000"/>
                  </a:solidFill>
                  <a:latin typeface="Calibri" pitchFamily="34" charset="0"/>
                  <a:cs typeface="Calibri" pitchFamily="34" charset="0"/>
                </a:rPr>
                <a:t>metabochip</a:t>
              </a:r>
              <a:endParaRPr lang="en-GB" sz="1800" dirty="0">
                <a:solidFill>
                  <a:srgbClr val="000000"/>
                </a:solidFill>
                <a:latin typeface="Calibri" pitchFamily="34" charset="0"/>
                <a:cs typeface="Calibri" pitchFamily="34" charset="0"/>
              </a:endParaRPr>
            </a:p>
          </p:txBody>
        </p:sp>
        <p:sp>
          <p:nvSpPr>
            <p:cNvPr id="15" name="Down Arrow 14"/>
            <p:cNvSpPr/>
            <p:nvPr/>
          </p:nvSpPr>
          <p:spPr bwMode="auto">
            <a:xfrm>
              <a:off x="4714191" y="3126693"/>
              <a:ext cx="126070" cy="803564"/>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sp>
          <p:nvSpPr>
            <p:cNvPr id="16" name="Down Arrow 15"/>
            <p:cNvSpPr/>
            <p:nvPr/>
          </p:nvSpPr>
          <p:spPr bwMode="auto">
            <a:xfrm>
              <a:off x="5777853" y="1636394"/>
              <a:ext cx="126070" cy="803564"/>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sp>
          <p:nvSpPr>
            <p:cNvPr id="5" name="TextBox 4"/>
            <p:cNvSpPr txBox="1"/>
            <p:nvPr/>
          </p:nvSpPr>
          <p:spPr>
            <a:xfrm>
              <a:off x="4790657" y="1065151"/>
              <a:ext cx="2057403" cy="646331"/>
            </a:xfrm>
            <a:prstGeom prst="rect">
              <a:avLst/>
            </a:prstGeom>
            <a:noFill/>
          </p:spPr>
          <p:txBody>
            <a:bodyPr wrap="square" rtlCol="0">
              <a:spAutoFit/>
            </a:bodyPr>
            <a:lstStyle/>
            <a:p>
              <a:r>
                <a:rPr lang="en-GB" sz="1800" dirty="0" smtClean="0">
                  <a:solidFill>
                    <a:srgbClr val="000000"/>
                  </a:solidFill>
                  <a:latin typeface="Calibri" panose="020F0502020204030204" pitchFamily="34" charset="0"/>
                </a:rPr>
                <a:t>Sequence based association studies</a:t>
              </a:r>
              <a:endParaRPr lang="en-GB" sz="1800" dirty="0">
                <a:solidFill>
                  <a:srgbClr val="000000"/>
                </a:solidFill>
                <a:latin typeface="Calibri" panose="020F0502020204030204" pitchFamily="34" charset="0"/>
              </a:endParaRPr>
            </a:p>
          </p:txBody>
        </p:sp>
        <p:sp>
          <p:nvSpPr>
            <p:cNvPr id="18" name="Down Arrow 17"/>
            <p:cNvSpPr/>
            <p:nvPr/>
          </p:nvSpPr>
          <p:spPr bwMode="auto">
            <a:xfrm>
              <a:off x="5178018" y="2148003"/>
              <a:ext cx="126070" cy="803564"/>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sp>
          <p:nvSpPr>
            <p:cNvPr id="17" name="TextBox 16"/>
            <p:cNvSpPr txBox="1"/>
            <p:nvPr/>
          </p:nvSpPr>
          <p:spPr>
            <a:xfrm>
              <a:off x="4188123" y="1576760"/>
              <a:ext cx="1397668" cy="646331"/>
            </a:xfrm>
            <a:prstGeom prst="rect">
              <a:avLst/>
            </a:prstGeom>
            <a:noFill/>
          </p:spPr>
          <p:txBody>
            <a:bodyPr wrap="square" rtlCol="0">
              <a:spAutoFit/>
            </a:bodyPr>
            <a:lstStyle/>
            <a:p>
              <a:r>
                <a:rPr lang="en-GB" sz="1800" dirty="0" smtClean="0">
                  <a:solidFill>
                    <a:srgbClr val="000000"/>
                  </a:solidFill>
                  <a:latin typeface="Calibri" panose="020F0502020204030204" pitchFamily="34" charset="0"/>
                </a:rPr>
                <a:t>First exome array studies</a:t>
              </a:r>
              <a:endParaRPr lang="en-GB" sz="1800" dirty="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10359044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18"/>
            <a:ext cx="8229600" cy="825500"/>
          </a:xfrm>
        </p:spPr>
        <p:txBody>
          <a:bodyPr/>
          <a:lstStyle/>
          <a:p>
            <a:r>
              <a:rPr lang="en-GB" dirty="0" smtClean="0"/>
              <a:t>What can we learn from genetic studies?</a:t>
            </a:r>
            <a:endParaRPr lang="en-GB" dirty="0"/>
          </a:p>
        </p:txBody>
      </p:sp>
      <p:grpSp>
        <p:nvGrpSpPr>
          <p:cNvPr id="20" name="Group 19"/>
          <p:cNvGrpSpPr/>
          <p:nvPr/>
        </p:nvGrpSpPr>
        <p:grpSpPr>
          <a:xfrm>
            <a:off x="171455" y="836999"/>
            <a:ext cx="8715368" cy="2463939"/>
            <a:chOff x="171455" y="836999"/>
            <a:chExt cx="8715368" cy="2463939"/>
          </a:xfrm>
        </p:grpSpPr>
        <p:sp>
          <p:nvSpPr>
            <p:cNvPr id="5" name="TextBox 4"/>
            <p:cNvSpPr txBox="1"/>
            <p:nvPr/>
          </p:nvSpPr>
          <p:spPr>
            <a:xfrm>
              <a:off x="400062" y="2100609"/>
              <a:ext cx="3814762" cy="1200329"/>
            </a:xfrm>
            <a:prstGeom prst="rect">
              <a:avLst/>
            </a:prstGeom>
            <a:noFill/>
          </p:spPr>
          <p:txBody>
            <a:bodyPr wrap="square" rtlCol="0">
              <a:spAutoFit/>
            </a:bodyPr>
            <a:lstStyle/>
            <a:p>
              <a:endParaRPr lang="en-GB" sz="1800" i="1" dirty="0">
                <a:latin typeface="Calibri" panose="020F0502020204030204" pitchFamily="34" charset="0"/>
                <a:cs typeface="Calibri" panose="020F0502020204030204" pitchFamily="34" charset="0"/>
              </a:endParaRPr>
            </a:p>
            <a:p>
              <a:r>
                <a:rPr lang="en-GB" sz="1800" i="1" dirty="0" smtClean="0">
                  <a:latin typeface="Calibri" panose="020F0502020204030204" pitchFamily="34" charset="0"/>
                  <a:cs typeface="Calibri" panose="020F0502020204030204" pitchFamily="34" charset="0"/>
                </a:rPr>
                <a:t>Architecture: "the </a:t>
              </a:r>
              <a:r>
                <a:rPr lang="en-GB" sz="1800" i="1" dirty="0">
                  <a:latin typeface="Calibri" panose="020F0502020204030204" pitchFamily="34" charset="0"/>
                  <a:cs typeface="Calibri" panose="020F0502020204030204" pitchFamily="34" charset="0"/>
                </a:rPr>
                <a:t>complex or carefully designed structure of </a:t>
              </a:r>
              <a:r>
                <a:rPr lang="en-GB" sz="1800" i="1" dirty="0" smtClean="0">
                  <a:latin typeface="Calibri" panose="020F0502020204030204" pitchFamily="34" charset="0"/>
                  <a:cs typeface="Calibri" panose="020F0502020204030204" pitchFamily="34" charset="0"/>
                </a:rPr>
                <a:t>something”</a:t>
              </a:r>
              <a:endParaRPr lang="en-GB" sz="1800" i="1" dirty="0">
                <a:latin typeface="Calibri" panose="020F0502020204030204" pitchFamily="34" charset="0"/>
                <a:cs typeface="Calibri" panose="020F0502020204030204" pitchFamily="34" charset="0"/>
              </a:endParaRPr>
            </a:p>
            <a:p>
              <a:endParaRPr lang="en-GB" sz="1800"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63" y="935230"/>
              <a:ext cx="2827334" cy="1485449"/>
            </a:xfrm>
            <a:prstGeom prst="rect">
              <a:avLst/>
            </a:prstGeom>
          </p:spPr>
        </p:pic>
        <p:sp>
          <p:nvSpPr>
            <p:cNvPr id="6" name="TextBox 5"/>
            <p:cNvSpPr txBox="1"/>
            <p:nvPr/>
          </p:nvSpPr>
          <p:spPr>
            <a:xfrm>
              <a:off x="5143501" y="1708534"/>
              <a:ext cx="3259354" cy="523220"/>
            </a:xfrm>
            <a:prstGeom prst="rect">
              <a:avLst/>
            </a:prstGeom>
            <a:noFill/>
          </p:spPr>
          <p:txBody>
            <a:bodyPr wrap="none" rtlCol="0">
              <a:spAutoFit/>
            </a:bodyPr>
            <a:lstStyle/>
            <a:p>
              <a:r>
                <a:rPr lang="en-GB" b="1" dirty="0" smtClean="0">
                  <a:solidFill>
                    <a:srgbClr val="00559D"/>
                  </a:solidFill>
                  <a:latin typeface="Calibri" panose="020F0502020204030204" pitchFamily="34" charset="0"/>
                  <a:cs typeface="Calibri" panose="020F0502020204030204" pitchFamily="34" charset="0"/>
                </a:rPr>
                <a:t>Genetic Architecture</a:t>
              </a:r>
              <a:endParaRPr lang="en-GB" b="1" dirty="0">
                <a:solidFill>
                  <a:srgbClr val="00559D"/>
                </a:solidFill>
                <a:latin typeface="Calibri" panose="020F0502020204030204" pitchFamily="34" charset="0"/>
                <a:cs typeface="Calibri" panose="020F0502020204030204" pitchFamily="34" charset="0"/>
              </a:endParaRPr>
            </a:p>
          </p:txBody>
        </p:sp>
        <p:sp>
          <p:nvSpPr>
            <p:cNvPr id="7" name="Rounded Rectangle 6"/>
            <p:cNvSpPr/>
            <p:nvPr/>
          </p:nvSpPr>
          <p:spPr bwMode="auto">
            <a:xfrm>
              <a:off x="171455" y="836999"/>
              <a:ext cx="8715368" cy="2120516"/>
            </a:xfrm>
            <a:prstGeom prst="roundRect">
              <a:avLst/>
            </a:prstGeom>
            <a:noFill/>
            <a:ln w="222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grpSp>
      <p:grpSp>
        <p:nvGrpSpPr>
          <p:cNvPr id="21" name="Group 20"/>
          <p:cNvGrpSpPr/>
          <p:nvPr/>
        </p:nvGrpSpPr>
        <p:grpSpPr>
          <a:xfrm>
            <a:off x="171454" y="3108986"/>
            <a:ext cx="8715368" cy="1977345"/>
            <a:chOff x="171454" y="3209002"/>
            <a:chExt cx="8715368" cy="1977345"/>
          </a:xfrm>
        </p:grpSpPr>
        <p:pic>
          <p:nvPicPr>
            <p:cNvPr id="9" name="Picture 45" descr="D:\PROJECTS\Jan-06\23\others\nrm\images\nrm1837-f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020"/>
            <a:stretch/>
          </p:blipFill>
          <p:spPr bwMode="auto">
            <a:xfrm>
              <a:off x="541025" y="3294730"/>
              <a:ext cx="2700659" cy="18630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43501" y="4029069"/>
              <a:ext cx="2848216" cy="523220"/>
            </a:xfrm>
            <a:prstGeom prst="rect">
              <a:avLst/>
            </a:prstGeom>
            <a:noFill/>
          </p:spPr>
          <p:txBody>
            <a:bodyPr wrap="none" rtlCol="0">
              <a:spAutoFit/>
            </a:bodyPr>
            <a:lstStyle/>
            <a:p>
              <a:r>
                <a:rPr lang="en-GB" b="1" dirty="0" smtClean="0">
                  <a:solidFill>
                    <a:srgbClr val="00559D"/>
                  </a:solidFill>
                  <a:latin typeface="Calibri" panose="020F0502020204030204" pitchFamily="34" charset="0"/>
                  <a:cs typeface="Calibri" panose="020F0502020204030204" pitchFamily="34" charset="0"/>
                </a:rPr>
                <a:t>Biological Insights</a:t>
              </a:r>
              <a:endParaRPr lang="en-GB" b="1" dirty="0">
                <a:solidFill>
                  <a:srgbClr val="00559D"/>
                </a:solidFill>
                <a:latin typeface="Calibri" panose="020F0502020204030204" pitchFamily="34" charset="0"/>
                <a:cs typeface="Calibri" panose="020F0502020204030204" pitchFamily="34" charset="0"/>
              </a:endParaRPr>
            </a:p>
          </p:txBody>
        </p:sp>
        <p:sp>
          <p:nvSpPr>
            <p:cNvPr id="11" name="Rounded Rectangle 10"/>
            <p:cNvSpPr/>
            <p:nvPr/>
          </p:nvSpPr>
          <p:spPr bwMode="auto">
            <a:xfrm>
              <a:off x="171454" y="3209002"/>
              <a:ext cx="8715368" cy="1977345"/>
            </a:xfrm>
            <a:prstGeom prst="roundRect">
              <a:avLst/>
            </a:prstGeom>
            <a:no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grpSp>
      <p:grpSp>
        <p:nvGrpSpPr>
          <p:cNvPr id="22" name="Group 21"/>
          <p:cNvGrpSpPr/>
          <p:nvPr/>
        </p:nvGrpSpPr>
        <p:grpSpPr>
          <a:xfrm>
            <a:off x="171454" y="5186343"/>
            <a:ext cx="8715368" cy="1595492"/>
            <a:chOff x="171454" y="5272071"/>
            <a:chExt cx="8715368" cy="1595492"/>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97" y="5414951"/>
              <a:ext cx="2132006" cy="1328750"/>
            </a:xfrm>
            <a:prstGeom prst="rect">
              <a:avLst/>
            </a:prstGeom>
          </p:spPr>
        </p:pic>
        <p:sp>
          <p:nvSpPr>
            <p:cNvPr id="18" name="TextBox 17"/>
            <p:cNvSpPr txBox="1"/>
            <p:nvPr/>
          </p:nvSpPr>
          <p:spPr>
            <a:xfrm>
              <a:off x="5143501" y="5672128"/>
              <a:ext cx="1838196" cy="523220"/>
            </a:xfrm>
            <a:prstGeom prst="rect">
              <a:avLst/>
            </a:prstGeom>
            <a:noFill/>
          </p:spPr>
          <p:txBody>
            <a:bodyPr wrap="none" rtlCol="0">
              <a:spAutoFit/>
            </a:bodyPr>
            <a:lstStyle/>
            <a:p>
              <a:r>
                <a:rPr lang="en-GB" b="1" dirty="0" smtClean="0">
                  <a:solidFill>
                    <a:srgbClr val="00559D"/>
                  </a:solidFill>
                  <a:latin typeface="Calibri" panose="020F0502020204030204" pitchFamily="34" charset="0"/>
                  <a:cs typeface="Calibri" panose="020F0502020204030204" pitchFamily="34" charset="0"/>
                </a:rPr>
                <a:t>Translation</a:t>
              </a:r>
              <a:endParaRPr lang="en-GB" b="1" dirty="0">
                <a:solidFill>
                  <a:srgbClr val="00559D"/>
                </a:solidFill>
                <a:latin typeface="Calibri" panose="020F0502020204030204" pitchFamily="34" charset="0"/>
                <a:cs typeface="Calibri" panose="020F0502020204030204" pitchFamily="34" charset="0"/>
              </a:endParaRPr>
            </a:p>
          </p:txBody>
        </p:sp>
        <p:sp>
          <p:nvSpPr>
            <p:cNvPr id="19" name="Rounded Rectangle 18"/>
            <p:cNvSpPr/>
            <p:nvPr/>
          </p:nvSpPr>
          <p:spPr bwMode="auto">
            <a:xfrm>
              <a:off x="171454" y="5272071"/>
              <a:ext cx="8715368" cy="1595492"/>
            </a:xfrm>
            <a:prstGeom prst="roundRect">
              <a:avLst/>
            </a:prstGeom>
            <a:no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207087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18"/>
            <a:ext cx="8229600" cy="825500"/>
          </a:xfrm>
        </p:spPr>
        <p:txBody>
          <a:bodyPr/>
          <a:lstStyle/>
          <a:p>
            <a:r>
              <a:rPr lang="en-GB" sz="3200" dirty="0" smtClean="0"/>
              <a:t>What have we learned from genetic studies of type 2 diabetes and obesity?</a:t>
            </a:r>
            <a:endParaRPr lang="en-GB" sz="3200" dirty="0"/>
          </a:p>
        </p:txBody>
      </p:sp>
      <p:grpSp>
        <p:nvGrpSpPr>
          <p:cNvPr id="3" name="Group 2"/>
          <p:cNvGrpSpPr/>
          <p:nvPr/>
        </p:nvGrpSpPr>
        <p:grpSpPr>
          <a:xfrm>
            <a:off x="717557" y="1146877"/>
            <a:ext cx="7843832" cy="2217545"/>
            <a:chOff x="717557" y="964002"/>
            <a:chExt cx="7843832" cy="2217545"/>
          </a:xfrm>
        </p:grpSpPr>
        <p:sp>
          <p:nvSpPr>
            <p:cNvPr id="5" name="TextBox 4"/>
            <p:cNvSpPr txBox="1"/>
            <p:nvPr/>
          </p:nvSpPr>
          <p:spPr>
            <a:xfrm>
              <a:off x="923303" y="2101251"/>
              <a:ext cx="3433286" cy="1080296"/>
            </a:xfrm>
            <a:prstGeom prst="rect">
              <a:avLst/>
            </a:prstGeom>
            <a:noFill/>
          </p:spPr>
          <p:txBody>
            <a:bodyPr wrap="square" rtlCol="0">
              <a:spAutoFit/>
            </a:bodyPr>
            <a:lstStyle/>
            <a:p>
              <a:endParaRPr lang="en-GB" sz="1600" i="1" dirty="0">
                <a:latin typeface="Calibri" panose="020F0502020204030204" pitchFamily="34" charset="0"/>
                <a:cs typeface="Calibri" panose="020F0502020204030204" pitchFamily="34" charset="0"/>
              </a:endParaRPr>
            </a:p>
            <a:p>
              <a:r>
                <a:rPr lang="en-GB" sz="1600" i="1" dirty="0" smtClean="0">
                  <a:latin typeface="Calibri" panose="020F0502020204030204" pitchFamily="34" charset="0"/>
                  <a:cs typeface="Calibri" panose="020F0502020204030204" pitchFamily="34" charset="0"/>
                </a:rPr>
                <a:t>Architecture: "the </a:t>
              </a:r>
              <a:r>
                <a:rPr lang="en-GB" sz="1600" i="1" dirty="0">
                  <a:latin typeface="Calibri" panose="020F0502020204030204" pitchFamily="34" charset="0"/>
                  <a:cs typeface="Calibri" panose="020F0502020204030204" pitchFamily="34" charset="0"/>
                </a:rPr>
                <a:t>complex or carefully designed structure of </a:t>
              </a:r>
              <a:r>
                <a:rPr lang="en-GB" sz="1600" i="1" dirty="0" smtClean="0">
                  <a:latin typeface="Calibri" panose="020F0502020204030204" pitchFamily="34" charset="0"/>
                  <a:cs typeface="Calibri" panose="020F0502020204030204" pitchFamily="34" charset="0"/>
                </a:rPr>
                <a:t>something”</a:t>
              </a:r>
              <a:endParaRPr lang="en-GB" sz="1600" i="1" dirty="0">
                <a:latin typeface="Calibri" panose="020F0502020204030204" pitchFamily="34" charset="0"/>
                <a:cs typeface="Calibri" panose="020F0502020204030204" pitchFamily="34" charset="0"/>
              </a:endParaRPr>
            </a:p>
            <a:p>
              <a:endParaRPr lang="en-GB" sz="1600"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74" y="1052410"/>
              <a:ext cx="2544601" cy="1336904"/>
            </a:xfrm>
            <a:prstGeom prst="rect">
              <a:avLst/>
            </a:prstGeom>
          </p:spPr>
        </p:pic>
        <p:sp>
          <p:nvSpPr>
            <p:cNvPr id="6" name="TextBox 5"/>
            <p:cNvSpPr txBox="1"/>
            <p:nvPr/>
          </p:nvSpPr>
          <p:spPr>
            <a:xfrm>
              <a:off x="5192399" y="1527008"/>
              <a:ext cx="2933419" cy="470898"/>
            </a:xfrm>
            <a:prstGeom prst="rect">
              <a:avLst/>
            </a:prstGeom>
            <a:noFill/>
          </p:spPr>
          <p:txBody>
            <a:bodyPr wrap="none" rtlCol="0">
              <a:spAutoFit/>
            </a:bodyPr>
            <a:lstStyle/>
            <a:p>
              <a:r>
                <a:rPr lang="en-GB" b="1" dirty="0" smtClean="0">
                  <a:solidFill>
                    <a:srgbClr val="00559D"/>
                  </a:solidFill>
                  <a:latin typeface="Calibri" panose="020F0502020204030204" pitchFamily="34" charset="0"/>
                  <a:cs typeface="Calibri" panose="020F0502020204030204" pitchFamily="34" charset="0"/>
                </a:rPr>
                <a:t>Genetic Architecture</a:t>
              </a:r>
              <a:endParaRPr lang="en-GB" b="1" dirty="0">
                <a:solidFill>
                  <a:srgbClr val="00559D"/>
                </a:solidFill>
                <a:latin typeface="Calibri" panose="020F0502020204030204" pitchFamily="34" charset="0"/>
                <a:cs typeface="Calibri" panose="020F0502020204030204" pitchFamily="34" charset="0"/>
              </a:endParaRPr>
            </a:p>
          </p:txBody>
        </p:sp>
        <p:sp>
          <p:nvSpPr>
            <p:cNvPr id="7" name="Rounded Rectangle 6"/>
            <p:cNvSpPr/>
            <p:nvPr/>
          </p:nvSpPr>
          <p:spPr bwMode="auto">
            <a:xfrm>
              <a:off x="717557" y="964002"/>
              <a:ext cx="7843832" cy="1908464"/>
            </a:xfrm>
            <a:prstGeom prst="roundRect">
              <a:avLst/>
            </a:prstGeom>
            <a:noFill/>
            <a:ln w="222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grpSp>
      <p:grpSp>
        <p:nvGrpSpPr>
          <p:cNvPr id="21" name="Group 20"/>
          <p:cNvGrpSpPr>
            <a:grpSpLocks noChangeAspect="1"/>
          </p:cNvGrpSpPr>
          <p:nvPr/>
        </p:nvGrpSpPr>
        <p:grpSpPr>
          <a:xfrm>
            <a:off x="717556" y="3303364"/>
            <a:ext cx="7843832" cy="1779611"/>
            <a:chOff x="171454" y="3209002"/>
            <a:chExt cx="8715368" cy="1977345"/>
          </a:xfrm>
        </p:grpSpPr>
        <p:pic>
          <p:nvPicPr>
            <p:cNvPr id="9" name="Picture 45" descr="D:\PROJECTS\Jan-06\23\others\nrm\images\nrm1837-f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020"/>
            <a:stretch/>
          </p:blipFill>
          <p:spPr bwMode="auto">
            <a:xfrm>
              <a:off x="541025" y="3294730"/>
              <a:ext cx="2700659" cy="18630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43501" y="4029069"/>
              <a:ext cx="2848216" cy="523220"/>
            </a:xfrm>
            <a:prstGeom prst="rect">
              <a:avLst/>
            </a:prstGeom>
            <a:noFill/>
          </p:spPr>
          <p:txBody>
            <a:bodyPr wrap="none" rtlCol="0">
              <a:spAutoFit/>
            </a:bodyPr>
            <a:lstStyle/>
            <a:p>
              <a:r>
                <a:rPr lang="en-GB" b="1" dirty="0" smtClean="0">
                  <a:solidFill>
                    <a:schemeClr val="bg1">
                      <a:lumMod val="85000"/>
                    </a:schemeClr>
                  </a:solidFill>
                  <a:latin typeface="Calibri" panose="020F0502020204030204" pitchFamily="34" charset="0"/>
                  <a:cs typeface="Calibri" panose="020F0502020204030204" pitchFamily="34" charset="0"/>
                </a:rPr>
                <a:t>Biological Insights</a:t>
              </a:r>
              <a:endParaRPr lang="en-GB" b="1" dirty="0">
                <a:solidFill>
                  <a:schemeClr val="bg1">
                    <a:lumMod val="85000"/>
                  </a:schemeClr>
                </a:solidFill>
                <a:latin typeface="Calibri" panose="020F0502020204030204" pitchFamily="34" charset="0"/>
                <a:cs typeface="Calibri" panose="020F0502020204030204" pitchFamily="34" charset="0"/>
              </a:endParaRPr>
            </a:p>
          </p:txBody>
        </p:sp>
        <p:sp>
          <p:nvSpPr>
            <p:cNvPr id="11" name="Rounded Rectangle 10"/>
            <p:cNvSpPr/>
            <p:nvPr/>
          </p:nvSpPr>
          <p:spPr bwMode="auto">
            <a:xfrm>
              <a:off x="171454" y="3209002"/>
              <a:ext cx="8715368" cy="1977345"/>
            </a:xfrm>
            <a:prstGeom prst="roundRect">
              <a:avLst/>
            </a:prstGeom>
            <a:noFill/>
            <a:ln w="222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bg1">
                    <a:lumMod val="85000"/>
                  </a:schemeClr>
                </a:solidFill>
                <a:effectLst/>
                <a:latin typeface="Arial" charset="0"/>
              </a:endParaRPr>
            </a:p>
          </p:txBody>
        </p:sp>
      </p:grpSp>
      <p:grpSp>
        <p:nvGrpSpPr>
          <p:cNvPr id="22" name="Group 21"/>
          <p:cNvGrpSpPr>
            <a:grpSpLocks noChangeAspect="1"/>
          </p:cNvGrpSpPr>
          <p:nvPr/>
        </p:nvGrpSpPr>
        <p:grpSpPr>
          <a:xfrm>
            <a:off x="717556" y="5313348"/>
            <a:ext cx="7843832" cy="1435942"/>
            <a:chOff x="171454" y="5272071"/>
            <a:chExt cx="8715368" cy="1595492"/>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97" y="5414951"/>
              <a:ext cx="2132006" cy="1328750"/>
            </a:xfrm>
            <a:prstGeom prst="rect">
              <a:avLst/>
            </a:prstGeom>
          </p:spPr>
        </p:pic>
        <p:sp>
          <p:nvSpPr>
            <p:cNvPr id="18" name="TextBox 17"/>
            <p:cNvSpPr txBox="1"/>
            <p:nvPr/>
          </p:nvSpPr>
          <p:spPr>
            <a:xfrm>
              <a:off x="5143501" y="5672128"/>
              <a:ext cx="2042440" cy="581356"/>
            </a:xfrm>
            <a:prstGeom prst="rect">
              <a:avLst/>
            </a:prstGeom>
            <a:noFill/>
          </p:spPr>
          <p:txBody>
            <a:bodyPr wrap="none" rtlCol="0">
              <a:spAutoFit/>
            </a:bodyPr>
            <a:lstStyle/>
            <a:p>
              <a:r>
                <a:rPr lang="en-GB" b="1" dirty="0" smtClean="0">
                  <a:solidFill>
                    <a:schemeClr val="bg1">
                      <a:lumMod val="85000"/>
                    </a:schemeClr>
                  </a:solidFill>
                  <a:latin typeface="Calibri" panose="020F0502020204030204" pitchFamily="34" charset="0"/>
                  <a:cs typeface="Calibri" panose="020F0502020204030204" pitchFamily="34" charset="0"/>
                </a:rPr>
                <a:t>Translation</a:t>
              </a:r>
              <a:endParaRPr lang="en-GB" b="1" dirty="0">
                <a:solidFill>
                  <a:schemeClr val="bg1">
                    <a:lumMod val="85000"/>
                  </a:schemeClr>
                </a:solidFill>
                <a:latin typeface="Calibri" panose="020F0502020204030204" pitchFamily="34" charset="0"/>
                <a:cs typeface="Calibri" panose="020F0502020204030204" pitchFamily="34" charset="0"/>
              </a:endParaRPr>
            </a:p>
          </p:txBody>
        </p:sp>
        <p:sp>
          <p:nvSpPr>
            <p:cNvPr id="19" name="Rounded Rectangle 18"/>
            <p:cNvSpPr/>
            <p:nvPr/>
          </p:nvSpPr>
          <p:spPr bwMode="auto">
            <a:xfrm>
              <a:off x="171454" y="5272071"/>
              <a:ext cx="8715368" cy="1595492"/>
            </a:xfrm>
            <a:prstGeom prst="roundRect">
              <a:avLst/>
            </a:prstGeom>
            <a:noFill/>
            <a:ln w="222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bg1">
                    <a:lumMod val="85000"/>
                  </a:schemeClr>
                </a:solidFill>
                <a:effectLst/>
                <a:latin typeface="Arial" charset="0"/>
              </a:endParaRPr>
            </a:p>
          </p:txBody>
        </p:sp>
      </p:grpSp>
    </p:spTree>
    <p:extLst>
      <p:ext uri="{BB962C8B-B14F-4D97-AF65-F5344CB8AC3E}">
        <p14:creationId xmlns:p14="http://schemas.microsoft.com/office/powerpoint/2010/main" val="928805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2"/>
            <a:ext cx="8229600" cy="745904"/>
          </a:xfrm>
        </p:spPr>
        <p:txBody>
          <a:bodyPr/>
          <a:lstStyle/>
          <a:p>
            <a:r>
              <a:rPr lang="en-GB" dirty="0" smtClean="0"/>
              <a:t>Genetic Architecture – What is it?</a:t>
            </a:r>
            <a:endParaRPr lang="en-GB" dirty="0"/>
          </a:p>
        </p:txBody>
      </p:sp>
      <p:sp>
        <p:nvSpPr>
          <p:cNvPr id="3" name="Content Placeholder 2"/>
          <p:cNvSpPr>
            <a:spLocks noGrp="1"/>
          </p:cNvSpPr>
          <p:nvPr>
            <p:ph idx="1"/>
          </p:nvPr>
        </p:nvSpPr>
        <p:spPr>
          <a:xfrm>
            <a:off x="244930" y="1986591"/>
            <a:ext cx="5723163" cy="3291110"/>
          </a:xfrm>
        </p:spPr>
        <p:txBody>
          <a:bodyPr/>
          <a:lstStyle/>
          <a:p>
            <a:r>
              <a:rPr lang="en-GB" sz="2000" dirty="0" smtClean="0"/>
              <a:t>To date</a:t>
            </a:r>
          </a:p>
          <a:p>
            <a:pPr lvl="1"/>
            <a:r>
              <a:rPr lang="en-GB" sz="1800" dirty="0" smtClean="0"/>
              <a:t>Many contributing loci:</a:t>
            </a:r>
          </a:p>
          <a:p>
            <a:pPr lvl="2"/>
            <a:r>
              <a:rPr lang="en-GB" sz="1400" dirty="0" smtClean="0"/>
              <a:t>&gt;600</a:t>
            </a:r>
            <a:r>
              <a:rPr lang="en-GB" sz="1400" dirty="0" smtClean="0">
                <a:solidFill>
                  <a:srgbClr val="FF0000"/>
                </a:solidFill>
              </a:rPr>
              <a:t> </a:t>
            </a:r>
            <a:r>
              <a:rPr lang="en-GB" sz="1400" dirty="0" smtClean="0"/>
              <a:t> associated with T2D risk and/or glycaemic traits</a:t>
            </a:r>
          </a:p>
          <a:p>
            <a:pPr lvl="2"/>
            <a:r>
              <a:rPr lang="en-GB" sz="1400" dirty="0" smtClean="0"/>
              <a:t>&gt;350</a:t>
            </a:r>
            <a:r>
              <a:rPr lang="en-GB" sz="1400" dirty="0" smtClean="0">
                <a:solidFill>
                  <a:srgbClr val="FF0000"/>
                </a:solidFill>
              </a:rPr>
              <a:t> </a:t>
            </a:r>
            <a:r>
              <a:rPr lang="en-GB" sz="1400" dirty="0" smtClean="0"/>
              <a:t>associated</a:t>
            </a:r>
            <a:r>
              <a:rPr lang="en-GB" sz="1400" dirty="0" smtClean="0">
                <a:solidFill>
                  <a:srgbClr val="FF0000"/>
                </a:solidFill>
              </a:rPr>
              <a:t> </a:t>
            </a:r>
            <a:r>
              <a:rPr lang="en-GB" sz="1400" dirty="0" smtClean="0"/>
              <a:t>with Obesity risk and/or BMI/related traits</a:t>
            </a:r>
          </a:p>
          <a:p>
            <a:pPr lvl="1"/>
            <a:r>
              <a:rPr lang="en-GB" sz="1800" dirty="0" smtClean="0"/>
              <a:t>Most are common variants (MAF&gt;5%) with small effect sizes</a:t>
            </a:r>
          </a:p>
          <a:p>
            <a:pPr lvl="1"/>
            <a:r>
              <a:rPr lang="en-GB" sz="1800" dirty="0" smtClean="0"/>
              <a:t>Some rare variants may have larger effects</a:t>
            </a:r>
          </a:p>
          <a:p>
            <a:pPr lvl="1"/>
            <a:r>
              <a:rPr lang="en-GB" sz="1800" dirty="0" smtClean="0"/>
              <a:t>Most variants map to non-coding sequence</a:t>
            </a:r>
          </a:p>
          <a:p>
            <a:pPr lvl="2"/>
            <a:r>
              <a:rPr lang="en-GB" sz="1400" dirty="0" smtClean="0"/>
              <a:t>regulatory function</a:t>
            </a:r>
          </a:p>
          <a:p>
            <a:pPr lvl="1"/>
            <a:r>
              <a:rPr lang="en-GB" sz="1800" dirty="0" smtClean="0"/>
              <a:t>Marked ethnic/ancestry heterogeneity is relatively uncommon though there are rare ethnic-specific variants</a:t>
            </a:r>
          </a:p>
        </p:txBody>
      </p:sp>
      <p:sp>
        <p:nvSpPr>
          <p:cNvPr id="10" name="TextBox 9"/>
          <p:cNvSpPr txBox="1"/>
          <p:nvPr/>
        </p:nvSpPr>
        <p:spPr>
          <a:xfrm>
            <a:off x="761508" y="5747394"/>
            <a:ext cx="4065698" cy="830997"/>
          </a:xfrm>
          <a:prstGeom prst="rect">
            <a:avLst/>
          </a:prstGeom>
          <a:noFill/>
        </p:spPr>
        <p:txBody>
          <a:bodyPr wrap="square" rtlCol="0">
            <a:spAutoFit/>
          </a:bodyPr>
          <a:lstStyle/>
          <a:p>
            <a:pPr marL="742950" lvl="1" indent="-285750">
              <a:buFont typeface="Arial" panose="020B0604020202020204" pitchFamily="34" charset="0"/>
              <a:buChar char="•"/>
            </a:pPr>
            <a:r>
              <a:rPr lang="en-GB" sz="1600" dirty="0" smtClean="0">
                <a:solidFill>
                  <a:srgbClr val="00559D"/>
                </a:solidFill>
                <a:latin typeface="Calibri" panose="020F0502020204030204" pitchFamily="34" charset="0"/>
              </a:rPr>
              <a:t>As sample sizes increase can detect rarer alleles or those with even more modest effects</a:t>
            </a:r>
            <a:endParaRPr lang="en-GB" sz="1600" dirty="0">
              <a:solidFill>
                <a:srgbClr val="00559D"/>
              </a:solidFill>
              <a:latin typeface="Calibri" panose="020F0502020204030204" pitchFamily="34" charset="0"/>
            </a:endParaRPr>
          </a:p>
        </p:txBody>
      </p:sp>
      <p:sp>
        <p:nvSpPr>
          <p:cNvPr id="4" name="Rounded Rectangle 3"/>
          <p:cNvSpPr/>
          <p:nvPr/>
        </p:nvSpPr>
        <p:spPr bwMode="auto">
          <a:xfrm>
            <a:off x="1240971" y="5747394"/>
            <a:ext cx="3477986" cy="898307"/>
          </a:xfrm>
          <a:prstGeom prst="roundRect">
            <a:avLst/>
          </a:prstGeom>
          <a:noFill/>
          <a:ln w="19050"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453" y="2509169"/>
            <a:ext cx="2722587" cy="3671205"/>
          </a:xfrm>
          <a:prstGeom prst="rect">
            <a:avLst/>
          </a:prstGeom>
        </p:spPr>
      </p:pic>
      <p:sp>
        <p:nvSpPr>
          <p:cNvPr id="11" name="TextBox 10"/>
          <p:cNvSpPr txBox="1"/>
          <p:nvPr/>
        </p:nvSpPr>
        <p:spPr>
          <a:xfrm>
            <a:off x="7225104" y="6367455"/>
            <a:ext cx="1498936" cy="307777"/>
          </a:xfrm>
          <a:prstGeom prst="rect">
            <a:avLst/>
          </a:prstGeom>
          <a:noFill/>
        </p:spPr>
        <p:txBody>
          <a:bodyPr wrap="none" rtlCol="0">
            <a:spAutoFit/>
          </a:bodyPr>
          <a:lstStyle/>
          <a:p>
            <a:r>
              <a:rPr lang="en-GB" sz="1400" dirty="0" err="1" smtClean="0">
                <a:latin typeface="Calibri" panose="020F0502020204030204" pitchFamily="34" charset="0"/>
              </a:rPr>
              <a:t>Turcot</a:t>
            </a:r>
            <a:r>
              <a:rPr lang="en-GB" sz="1400" dirty="0" smtClean="0">
                <a:latin typeface="Calibri" panose="020F0502020204030204" pitchFamily="34" charset="0"/>
              </a:rPr>
              <a:t> et al., 2018</a:t>
            </a:r>
            <a:endParaRPr lang="en-GB" sz="1400" dirty="0">
              <a:latin typeface="Calibri" panose="020F0502020204030204" pitchFamily="34" charset="0"/>
            </a:endParaRPr>
          </a:p>
        </p:txBody>
      </p:sp>
      <p:sp>
        <p:nvSpPr>
          <p:cNvPr id="14" name="Rounded Rectangle 13"/>
          <p:cNvSpPr/>
          <p:nvPr/>
        </p:nvSpPr>
        <p:spPr bwMode="auto">
          <a:xfrm>
            <a:off x="235352" y="1053359"/>
            <a:ext cx="8772526" cy="833583"/>
          </a:xfrm>
          <a:prstGeom prst="roundRect">
            <a:avLst/>
          </a:prstGeom>
          <a:solidFill>
            <a:srgbClr val="B3DD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2000" b="1" i="1" dirty="0" smtClean="0">
                <a:latin typeface="Calibri" panose="020F0502020204030204" pitchFamily="34" charset="0"/>
              </a:rPr>
              <a:t>The </a:t>
            </a:r>
            <a:r>
              <a:rPr lang="en-GB" sz="2000" b="1" i="1" dirty="0">
                <a:latin typeface="Calibri" panose="020F0502020204030204" pitchFamily="34" charset="0"/>
              </a:rPr>
              <a:t>number of loci influencing a disease/ trait, the minor allele frequency (MAFs) of risk/contributing loci, and their effect sizes on disease/ trait</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6559943" y="2883434"/>
            <a:ext cx="2584057" cy="1600438"/>
          </a:xfrm>
          <a:prstGeom prst="rect">
            <a:avLst/>
          </a:prstGeom>
          <a:noFill/>
        </p:spPr>
        <p:txBody>
          <a:bodyPr wrap="square" rtlCol="0">
            <a:spAutoFit/>
          </a:bodyPr>
          <a:lstStyle/>
          <a:p>
            <a:r>
              <a:rPr lang="en-GB" sz="1400" dirty="0" smtClean="0">
                <a:solidFill>
                  <a:srgbClr val="FF0000"/>
                </a:solidFill>
                <a:latin typeface="Calibri" panose="020F0502020204030204" pitchFamily="34" charset="0"/>
              </a:rPr>
              <a:t>p.Tyr35Ter </a:t>
            </a:r>
            <a:r>
              <a:rPr lang="en-GB" sz="1400" i="1" dirty="0" smtClean="0">
                <a:solidFill>
                  <a:srgbClr val="FF0000"/>
                </a:solidFill>
                <a:latin typeface="Calibri" panose="020F0502020204030204" pitchFamily="34" charset="0"/>
              </a:rPr>
              <a:t>MC4R</a:t>
            </a:r>
            <a:r>
              <a:rPr lang="en-GB" sz="1400" dirty="0" smtClean="0">
                <a:solidFill>
                  <a:srgbClr val="FF0000"/>
                </a:solidFill>
                <a:latin typeface="Calibri" panose="020F0502020204030204" pitchFamily="34" charset="0"/>
              </a:rPr>
              <a:t>:</a:t>
            </a:r>
          </a:p>
          <a:p>
            <a:pPr marL="285750" indent="-285750">
              <a:buFont typeface="Arial" panose="020B0604020202020204" pitchFamily="34" charset="0"/>
              <a:buChar char="•"/>
            </a:pPr>
            <a:r>
              <a:rPr lang="en-GB" sz="1400" dirty="0" smtClean="0">
                <a:solidFill>
                  <a:srgbClr val="FF0000"/>
                </a:solidFill>
                <a:latin typeface="Calibri" panose="020F0502020204030204" pitchFamily="34" charset="0"/>
              </a:rPr>
              <a:t>Carriers 1/5000</a:t>
            </a:r>
          </a:p>
          <a:p>
            <a:pPr marL="285750" indent="-285750">
              <a:buFont typeface="Arial" panose="020B0604020202020204" pitchFamily="34" charset="0"/>
              <a:buChar char="•"/>
            </a:pPr>
            <a:r>
              <a:rPr lang="en-GB" sz="1400" dirty="0" smtClean="0">
                <a:solidFill>
                  <a:srgbClr val="FF0000"/>
                </a:solidFill>
                <a:latin typeface="Calibri" panose="020F0502020204030204" pitchFamily="34" charset="0"/>
              </a:rPr>
              <a:t>One of the first “monogenic” mutations described</a:t>
            </a:r>
          </a:p>
          <a:p>
            <a:pPr marL="285750" indent="-285750">
              <a:buFont typeface="Arial" panose="020B0604020202020204" pitchFamily="34" charset="0"/>
              <a:buChar char="•"/>
            </a:pPr>
            <a:r>
              <a:rPr lang="en-GB" sz="1400" dirty="0">
                <a:solidFill>
                  <a:srgbClr val="FF0000"/>
                </a:solidFill>
                <a:latin typeface="Calibri" panose="020F0502020204030204" pitchFamily="34" charset="0"/>
              </a:rPr>
              <a:t>&gt;7kg heavier on average</a:t>
            </a:r>
          </a:p>
          <a:p>
            <a:pPr marL="285750" indent="-285750">
              <a:buFont typeface="Arial" panose="020B0604020202020204" pitchFamily="34" charset="0"/>
              <a:buChar char="•"/>
            </a:pPr>
            <a:r>
              <a:rPr lang="en-GB" sz="1400" dirty="0" smtClean="0">
                <a:solidFill>
                  <a:srgbClr val="FF0000"/>
                </a:solidFill>
                <a:latin typeface="Calibri" panose="020F0502020204030204" pitchFamily="34" charset="0"/>
              </a:rPr>
              <a:t>20% carriers normal BMI</a:t>
            </a:r>
          </a:p>
          <a:p>
            <a:pPr marL="285750" indent="-285750">
              <a:buFont typeface="Arial" panose="020B0604020202020204" pitchFamily="34" charset="0"/>
              <a:buChar char="•"/>
            </a:pPr>
            <a:endParaRPr lang="en-GB" sz="14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541353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4" grpId="0" animBg="1"/>
      <p:bldP spid="11"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4732"/>
          </a:xfrm>
        </p:spPr>
        <p:txBody>
          <a:bodyPr/>
          <a:lstStyle/>
          <a:p>
            <a:r>
              <a:rPr lang="en-GB" sz="2800" i="1" dirty="0" smtClean="0">
                <a:solidFill>
                  <a:srgbClr val="FF0000"/>
                </a:solidFill>
                <a:latin typeface="Calibri" panose="020F0502020204030204" pitchFamily="34" charset="0"/>
                <a:cs typeface="Calibri" panose="020F0502020204030204" pitchFamily="34" charset="0"/>
              </a:rPr>
              <a:t>TBC1D4 </a:t>
            </a:r>
            <a:r>
              <a:rPr lang="en-GB" sz="2800" dirty="0" smtClean="0">
                <a:solidFill>
                  <a:srgbClr val="FF0000"/>
                </a:solidFill>
                <a:latin typeface="Calibri" panose="020F0502020204030204" pitchFamily="34" charset="0"/>
                <a:cs typeface="Calibri" panose="020F0502020204030204" pitchFamily="34" charset="0"/>
              </a:rPr>
              <a:t>Variants, </a:t>
            </a:r>
            <a:r>
              <a:rPr lang="en-GB" sz="2800" dirty="0">
                <a:solidFill>
                  <a:srgbClr val="FF0000"/>
                </a:solidFill>
                <a:latin typeface="Calibri" panose="020F0502020204030204" pitchFamily="34" charset="0"/>
                <a:cs typeface="Calibri" panose="020F0502020204030204" pitchFamily="34" charset="0"/>
              </a:rPr>
              <a:t>I</a:t>
            </a:r>
            <a:r>
              <a:rPr lang="en-GB" sz="2800" dirty="0" smtClean="0">
                <a:solidFill>
                  <a:srgbClr val="FF0000"/>
                </a:solidFill>
                <a:latin typeface="Calibri" panose="020F0502020204030204" pitchFamily="34" charset="0"/>
                <a:cs typeface="Calibri" panose="020F0502020204030204" pitchFamily="34" charset="0"/>
              </a:rPr>
              <a:t>nsulin Resistance and Diabetes</a:t>
            </a:r>
            <a:endParaRPr lang="en-GB" sz="2800" dirty="0">
              <a:solidFill>
                <a:srgbClr val="FF0000"/>
              </a:solidFill>
              <a:latin typeface="Calibri" panose="020F0502020204030204" pitchFamily="34" charset="0"/>
              <a:cs typeface="Calibri" panose="020F0502020204030204" pitchFamily="34"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0" y="1032650"/>
            <a:ext cx="7698591" cy="178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11"/>
          <a:stretch/>
        </p:blipFill>
        <p:spPr bwMode="auto">
          <a:xfrm>
            <a:off x="4537608" y="2812777"/>
            <a:ext cx="460638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0926" y="3417613"/>
            <a:ext cx="4572000" cy="1754326"/>
          </a:xfrm>
          <a:prstGeom prst="rect">
            <a:avLst/>
          </a:prstGeom>
        </p:spPr>
        <p:txBody>
          <a:bodyPr>
            <a:spAutoFit/>
          </a:bodyPr>
          <a:lstStyle/>
          <a:p>
            <a:pPr marL="285750" indent="-285750">
              <a:buFont typeface="Arial" panose="020B0604020202020204" pitchFamily="34" charset="0"/>
              <a:buChar char="•"/>
            </a:pPr>
            <a:r>
              <a:rPr lang="en-GB" sz="1800" dirty="0">
                <a:solidFill>
                  <a:srgbClr val="00559D"/>
                </a:solidFill>
                <a:latin typeface="Calibri" panose="020F0502020204030204" pitchFamily="34" charset="0"/>
                <a:cs typeface="Calibri" panose="020F0502020204030204" pitchFamily="34" charset="0"/>
              </a:rPr>
              <a:t>Variant, p.Arg684Ter in </a:t>
            </a:r>
            <a:r>
              <a:rPr lang="en-GB" sz="1800" i="1" dirty="0">
                <a:solidFill>
                  <a:srgbClr val="00559D"/>
                </a:solidFill>
                <a:latin typeface="Calibri" panose="020F0502020204030204" pitchFamily="34" charset="0"/>
                <a:cs typeface="Calibri" panose="020F0502020204030204" pitchFamily="34" charset="0"/>
              </a:rPr>
              <a:t>TBC1D4</a:t>
            </a:r>
            <a:r>
              <a:rPr lang="en-GB" sz="1800" dirty="0">
                <a:solidFill>
                  <a:srgbClr val="00559D"/>
                </a:solidFill>
                <a:latin typeface="Calibri" panose="020F0502020204030204" pitchFamily="34" charset="0"/>
                <a:cs typeface="Calibri" panose="020F0502020204030204" pitchFamily="34" charset="0"/>
              </a:rPr>
              <a:t> associated with T2D risk in Greenlandic population  (MAF=17% in Greenland 0% in European, OR=</a:t>
            </a:r>
            <a:r>
              <a:rPr lang="en-GB" sz="1800" b="1" dirty="0">
                <a:solidFill>
                  <a:srgbClr val="00559D"/>
                </a:solidFill>
                <a:latin typeface="Calibri" panose="020F0502020204030204" pitchFamily="34" charset="0"/>
                <a:cs typeface="Calibri" panose="020F0502020204030204" pitchFamily="34" charset="0"/>
              </a:rPr>
              <a:t> </a:t>
            </a:r>
            <a:r>
              <a:rPr lang="en-GB" sz="1800" dirty="0">
                <a:solidFill>
                  <a:srgbClr val="00559D"/>
                </a:solidFill>
                <a:latin typeface="Calibri" panose="020F0502020204030204" pitchFamily="34" charset="0"/>
                <a:cs typeface="Calibri" panose="020F0502020204030204" pitchFamily="34" charset="0"/>
              </a:rPr>
              <a:t>10.3, </a:t>
            </a:r>
            <a:r>
              <a:rPr lang="en-GB" sz="1800" i="1" dirty="0">
                <a:solidFill>
                  <a:srgbClr val="00559D"/>
                </a:solidFill>
                <a:latin typeface="Calibri" panose="020F0502020204030204" pitchFamily="34" charset="0"/>
                <a:cs typeface="Calibri" panose="020F0502020204030204" pitchFamily="34" charset="0"/>
              </a:rPr>
              <a:t>P</a:t>
            </a:r>
            <a:r>
              <a:rPr lang="en-GB" sz="1800" dirty="0">
                <a:solidFill>
                  <a:srgbClr val="00559D"/>
                </a:solidFill>
                <a:latin typeface="Calibri" panose="020F0502020204030204" pitchFamily="34" charset="0"/>
                <a:cs typeface="Calibri" panose="020F0502020204030204" pitchFamily="34" charset="0"/>
              </a:rPr>
              <a:t> = 1.6 × 10</a:t>
            </a:r>
            <a:r>
              <a:rPr lang="en-GB" sz="1800" baseline="30000" dirty="0">
                <a:solidFill>
                  <a:srgbClr val="00559D"/>
                </a:solidFill>
                <a:latin typeface="Calibri" panose="020F0502020204030204" pitchFamily="34" charset="0"/>
                <a:cs typeface="Calibri" panose="020F0502020204030204" pitchFamily="34" charset="0"/>
              </a:rPr>
              <a:t>−24</a:t>
            </a:r>
            <a:r>
              <a:rPr lang="en-GB" sz="1800" dirty="0">
                <a:solidFill>
                  <a:srgbClr val="00559D"/>
                </a:solidFill>
                <a:latin typeface="Calibri" panose="020F0502020204030204" pitchFamily="34" charset="0"/>
                <a:cs typeface="Calibri" panose="020F0502020204030204" pitchFamily="34" charset="0"/>
              </a:rPr>
              <a:t> , for homozygous), and accounts for 10% of T2D cases in Greenland </a:t>
            </a:r>
          </a:p>
        </p:txBody>
      </p:sp>
    </p:spTree>
    <p:extLst>
      <p:ext uri="{BB962C8B-B14F-4D97-AF65-F5344CB8AC3E}">
        <p14:creationId xmlns:p14="http://schemas.microsoft.com/office/powerpoint/2010/main" val="38257197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4"/>
            <a:ext cx="8229600" cy="1143000"/>
          </a:xfrm>
        </p:spPr>
        <p:txBody>
          <a:bodyPr/>
          <a:lstStyle/>
          <a:p>
            <a:r>
              <a:rPr lang="en-GB" dirty="0" smtClean="0"/>
              <a:t>Overview</a:t>
            </a:r>
            <a:endParaRPr lang="en-GB" dirty="0"/>
          </a:p>
        </p:txBody>
      </p:sp>
      <p:sp>
        <p:nvSpPr>
          <p:cNvPr id="3" name="Content Placeholder 2"/>
          <p:cNvSpPr>
            <a:spLocks noGrp="1"/>
          </p:cNvSpPr>
          <p:nvPr>
            <p:ph idx="1"/>
          </p:nvPr>
        </p:nvSpPr>
        <p:spPr>
          <a:xfrm>
            <a:off x="457200" y="1033677"/>
            <a:ext cx="8229600" cy="4525963"/>
          </a:xfrm>
        </p:spPr>
        <p:txBody>
          <a:bodyPr/>
          <a:lstStyle/>
          <a:p>
            <a:r>
              <a:rPr lang="en-GB" dirty="0" smtClean="0"/>
              <a:t>Part 1: Genetic Epidemiology</a:t>
            </a:r>
          </a:p>
          <a:p>
            <a:pPr lvl="1"/>
            <a:r>
              <a:rPr lang="en-GB" dirty="0" smtClean="0"/>
              <a:t>What is Genetic Epidemiology?</a:t>
            </a:r>
          </a:p>
          <a:p>
            <a:pPr lvl="1"/>
            <a:r>
              <a:rPr lang="en-GB" dirty="0" smtClean="0"/>
              <a:t>Different effects of genes on disease</a:t>
            </a:r>
          </a:p>
          <a:p>
            <a:pPr lvl="1"/>
            <a:r>
              <a:rPr lang="en-GB" dirty="0" smtClean="0"/>
              <a:t>Gene-Environment Interactions</a:t>
            </a:r>
          </a:p>
          <a:p>
            <a:pPr lvl="1"/>
            <a:r>
              <a:rPr lang="en-GB" dirty="0" smtClean="0"/>
              <a:t>Genetic approaches to study disease</a:t>
            </a:r>
          </a:p>
          <a:p>
            <a:pPr lvl="2"/>
            <a:r>
              <a:rPr lang="en-GB" dirty="0" smtClean="0"/>
              <a:t>Genetic studies of complex traits pre-Genome-Wide Association Studies (GWAS)</a:t>
            </a:r>
          </a:p>
          <a:p>
            <a:r>
              <a:rPr lang="en-GB" dirty="0" smtClean="0"/>
              <a:t>Part 2: Genetic Studies of Diabetes and Obesity</a:t>
            </a:r>
          </a:p>
          <a:p>
            <a:pPr lvl="1"/>
            <a:r>
              <a:rPr lang="en-GB" dirty="0" smtClean="0"/>
              <a:t>What have we learned from GWAS?</a:t>
            </a:r>
          </a:p>
        </p:txBody>
      </p:sp>
    </p:spTree>
    <p:extLst>
      <p:ext uri="{BB962C8B-B14F-4D97-AF65-F5344CB8AC3E}">
        <p14:creationId xmlns:p14="http://schemas.microsoft.com/office/powerpoint/2010/main" val="38072275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8974612"/>
              </p:ext>
            </p:extLst>
          </p:nvPr>
        </p:nvGraphicFramePr>
        <p:xfrm>
          <a:off x="246743" y="2931886"/>
          <a:ext cx="8033655" cy="2359150"/>
        </p:xfrm>
        <a:graphic>
          <a:graphicData uri="http://schemas.openxmlformats.org/drawingml/2006/table">
            <a:tbl>
              <a:tblPr/>
              <a:tblGrid>
                <a:gridCol w="1606731"/>
                <a:gridCol w="1606731"/>
                <a:gridCol w="1606731"/>
                <a:gridCol w="1606731"/>
                <a:gridCol w="1606731"/>
              </a:tblGrid>
              <a:tr h="232395">
                <a:tc>
                  <a:txBody>
                    <a:bodyPr/>
                    <a:lstStyle/>
                    <a:p>
                      <a:pPr algn="l" fontAlgn="t"/>
                      <a:r>
                        <a:rPr lang="en-GB" sz="1400" dirty="0">
                          <a:effectLst/>
                        </a:rPr>
                        <a:t>Dichotomous traits</a:t>
                      </a:r>
                    </a:p>
                  </a:txBody>
                  <a:tcPr marL="51206" marR="51206" marT="43891" marB="43891">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EEEEEE"/>
                    </a:solidFill>
                  </a:tcPr>
                </a:tc>
                <a:tc>
                  <a:txBody>
                    <a:bodyPr/>
                    <a:lstStyle/>
                    <a:p>
                      <a:pPr algn="ctr" fontAlgn="t"/>
                      <a:r>
                        <a:rPr lang="en-GB" sz="1400" i="1">
                          <a:effectLst/>
                        </a:rPr>
                        <a:t>n</a:t>
                      </a:r>
                      <a:endParaRPr lang="en-GB" sz="1400">
                        <a:effectLst/>
                      </a:endParaRPr>
                    </a:p>
                  </a:txBody>
                  <a:tcPr marL="51206" marR="51206" marT="43891" marB="43891">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EEEEEE"/>
                    </a:solidFill>
                  </a:tcPr>
                </a:tc>
                <a:tc>
                  <a:txBody>
                    <a:bodyPr/>
                    <a:lstStyle/>
                    <a:p>
                      <a:pPr algn="l" fontAlgn="t"/>
                      <a:r>
                        <a:rPr lang="en-GB" sz="1400">
                          <a:effectLst/>
                        </a:rPr>
                        <a:t>OR (95% CI)</a:t>
                      </a:r>
                    </a:p>
                  </a:txBody>
                  <a:tcPr marL="51206" marR="51206" marT="43891" marB="43891">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EEEEEE"/>
                    </a:solidFill>
                  </a:tcPr>
                </a:tc>
                <a:tc>
                  <a:txBody>
                    <a:bodyPr/>
                    <a:lstStyle/>
                    <a:p>
                      <a:pPr algn="ctr" fontAlgn="t"/>
                      <a:r>
                        <a:rPr lang="en-GB" sz="1400" i="1">
                          <a:effectLst/>
                        </a:rPr>
                        <a:t>P</a:t>
                      </a:r>
                      <a:endParaRPr lang="en-GB" sz="1400">
                        <a:effectLst/>
                      </a:endParaRPr>
                    </a:p>
                  </a:txBody>
                  <a:tcPr marL="51206" marR="51206" marT="43891" marB="43891">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EEEEEE"/>
                    </a:solidFill>
                  </a:tcPr>
                </a:tc>
                <a:tc>
                  <a:txBody>
                    <a:bodyPr/>
                    <a:lstStyle/>
                    <a:p>
                      <a:pPr algn="l" fontAlgn="t"/>
                      <a:r>
                        <a:rPr lang="en-GB" sz="1400">
                          <a:effectLst/>
                        </a:rPr>
                        <a:t>Covariates</a:t>
                      </a:r>
                      <a:r>
                        <a:rPr lang="en-GB" sz="1400" u="none" strike="noStrike" baseline="30000">
                          <a:solidFill>
                            <a:srgbClr val="006699"/>
                          </a:solidFill>
                          <a:effectLst/>
                          <a:hlinkClick r:id="rId2"/>
                        </a:rPr>
                        <a:t>a</a:t>
                      </a:r>
                      <a:endParaRPr lang="en-GB" sz="1400">
                        <a:effectLst/>
                      </a:endParaRPr>
                    </a:p>
                  </a:txBody>
                  <a:tcPr marL="51206" marR="51206" marT="43891" marB="43891">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EEEEEE"/>
                    </a:solidFill>
                  </a:tcPr>
                </a:tc>
              </a:tr>
              <a:tr h="397048">
                <a:tc>
                  <a:txBody>
                    <a:bodyPr/>
                    <a:lstStyle/>
                    <a:p>
                      <a:pPr algn="l" fontAlgn="ctr"/>
                      <a:r>
                        <a:rPr lang="en-GB" sz="1400">
                          <a:effectLst/>
                        </a:rPr>
                        <a:t>  Obesity (&gt;32 kg/m</a:t>
                      </a:r>
                      <a:r>
                        <a:rPr lang="en-GB" sz="1400" baseline="30000">
                          <a:effectLst/>
                        </a:rPr>
                        <a:t>2</a:t>
                      </a:r>
                      <a:r>
                        <a:rPr lang="en-GB" sz="1400">
                          <a:effectLst/>
                        </a:rPr>
                        <a:t>)</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l" fontAlgn="ctr"/>
                      <a:r>
                        <a:rPr lang="en-GB" sz="1400">
                          <a:effectLst/>
                        </a:rPr>
                        <a:t>3,066</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l" fontAlgn="ctr"/>
                      <a:r>
                        <a:rPr lang="en-GB" sz="1400">
                          <a:effectLst/>
                        </a:rPr>
                        <a:t>1.305 (1.159–1.470)</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en-GB" sz="1400" b="1">
                          <a:effectLst/>
                        </a:rPr>
                        <a:t>1.12 × 10</a:t>
                      </a:r>
                      <a:r>
                        <a:rPr lang="en-GB" sz="1400" b="1" baseline="30000">
                          <a:effectLst/>
                        </a:rPr>
                        <a:t>−5</a:t>
                      </a:r>
                      <a:endParaRPr lang="en-GB" sz="1400">
                        <a:effectLst/>
                      </a:endParaRP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l" fontAlgn="ctr"/>
                      <a:r>
                        <a:rPr lang="pt-BR" sz="1400">
                          <a:effectLst/>
                        </a:rPr>
                        <a:t>A, A</a:t>
                      </a:r>
                      <a:r>
                        <a:rPr lang="pt-BR" sz="1400" baseline="30000">
                          <a:effectLst/>
                        </a:rPr>
                        <a:t>2</a:t>
                      </a:r>
                      <a:r>
                        <a:rPr lang="pt-BR" sz="1400">
                          <a:effectLst/>
                        </a:rPr>
                        <a:t>, S, A × S</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r>
              <a:tr h="397048">
                <a:tc>
                  <a:txBody>
                    <a:bodyPr/>
                    <a:lstStyle/>
                    <a:p>
                      <a:pPr algn="l" fontAlgn="ctr"/>
                      <a:r>
                        <a:rPr lang="en-GB" sz="1400">
                          <a:effectLst/>
                        </a:rPr>
                        <a:t>  Diabetes</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l" fontAlgn="ctr"/>
                      <a:r>
                        <a:rPr lang="en-GB" sz="1400">
                          <a:effectLst/>
                        </a:rPr>
                        <a:t>2,876</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l" fontAlgn="ctr"/>
                      <a:r>
                        <a:rPr lang="en-GB" sz="1400" dirty="0">
                          <a:effectLst/>
                        </a:rPr>
                        <a:t>0.637 (0.536–0.758)</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en-GB" sz="1400" b="1">
                          <a:effectLst/>
                        </a:rPr>
                        <a:t>3.86 × 10</a:t>
                      </a:r>
                      <a:r>
                        <a:rPr lang="en-GB" sz="1400" b="1" baseline="30000">
                          <a:effectLst/>
                        </a:rPr>
                        <a:t>−7</a:t>
                      </a:r>
                      <a:endParaRPr lang="en-GB" sz="1400">
                        <a:effectLst/>
                      </a:endParaRP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l" fontAlgn="ctr"/>
                      <a:r>
                        <a:rPr lang="en-GB" sz="1400">
                          <a:effectLst/>
                        </a:rPr>
                        <a:t>A</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r>
              <a:tr h="397048">
                <a:tc>
                  <a:txBody>
                    <a:bodyPr/>
                    <a:lstStyle/>
                    <a:p>
                      <a:pPr algn="l" fontAlgn="ctr"/>
                      <a:r>
                        <a:rPr lang="en-GB" sz="1400">
                          <a:effectLst/>
                        </a:rPr>
                        <a:t>  Diabetes adjusted for BMI</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l" fontAlgn="ctr"/>
                      <a:r>
                        <a:rPr lang="en-GB" sz="1400">
                          <a:effectLst/>
                        </a:rPr>
                        <a:t>2,861</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l" fontAlgn="ctr"/>
                      <a:r>
                        <a:rPr lang="en-GB" sz="1400">
                          <a:effectLst/>
                        </a:rPr>
                        <a:t>0.586 (0.489–0.702)</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en-GB" sz="1400" b="1">
                          <a:effectLst/>
                        </a:rPr>
                        <a:t>6.68 × 10</a:t>
                      </a:r>
                      <a:r>
                        <a:rPr lang="en-GB" sz="1400" b="1" baseline="30000">
                          <a:effectLst/>
                        </a:rPr>
                        <a:t>−9</a:t>
                      </a:r>
                      <a:endParaRPr lang="en-GB" sz="1400">
                        <a:effectLst/>
                      </a:endParaRP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l" fontAlgn="ctr"/>
                      <a:r>
                        <a:rPr lang="en-GB" sz="1400">
                          <a:effectLst/>
                        </a:rPr>
                        <a:t>A, B</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r>
              <a:tr h="397048">
                <a:tc>
                  <a:txBody>
                    <a:bodyPr/>
                    <a:lstStyle/>
                    <a:p>
                      <a:pPr algn="l" fontAlgn="ctr"/>
                      <a:r>
                        <a:rPr lang="en-GB" sz="1400">
                          <a:effectLst/>
                        </a:rPr>
                        <a:t>  Hypertension</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l" fontAlgn="ctr"/>
                      <a:r>
                        <a:rPr lang="en-GB" sz="1400">
                          <a:effectLst/>
                        </a:rPr>
                        <a:t>3,041</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l" fontAlgn="ctr"/>
                      <a:r>
                        <a:rPr lang="en-GB" sz="1400">
                          <a:effectLst/>
                        </a:rPr>
                        <a:t>1.014 (0.898–1.145)</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en-GB" sz="1400">
                          <a:effectLst/>
                        </a:rPr>
                        <a:t>0.818</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l" fontAlgn="ctr"/>
                      <a:r>
                        <a:rPr lang="en-GB" sz="1400" dirty="0">
                          <a:effectLst/>
                        </a:rPr>
                        <a:t>A, S</a:t>
                      </a:r>
                    </a:p>
                  </a:txBody>
                  <a:tcPr marL="51206" marR="51206" marT="43891" marB="43891" anchor="ctr">
                    <a:lnL w="19050" cap="flat" cmpd="sng" algn="ctr">
                      <a:solidFill>
                        <a:srgbClr val="DADADA"/>
                      </a:solidFill>
                      <a:prstDash val="solid"/>
                      <a:round/>
                      <a:headEnd type="none" w="med" len="med"/>
                      <a:tailEnd type="none" w="med" len="med"/>
                    </a:lnL>
                    <a:lnR w="19050" cap="flat" cmpd="sng" algn="ctr">
                      <a:solidFill>
                        <a:srgbClr val="DADADA"/>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r>
            </a:tbl>
          </a:graphicData>
        </a:graphic>
      </p:graphicFrame>
      <p:sp>
        <p:nvSpPr>
          <p:cNvPr id="5" name="Rectangle 1"/>
          <p:cNvSpPr>
            <a:spLocks noChangeArrowheads="1"/>
          </p:cNvSpPr>
          <p:nvPr/>
        </p:nvSpPr>
        <p:spPr bwMode="auto">
          <a:xfrm>
            <a:off x="246743" y="5354274"/>
            <a:ext cx="8273143" cy="12618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rPr>
              <a:t>Boldface represents a </a:t>
            </a:r>
            <a:r>
              <a:rPr kumimoji="0" lang="en-US" altLang="en-US" sz="1600" b="0" i="1" u="none" strike="noStrike" cap="none" normalizeH="0" baseline="0" dirty="0" smtClean="0">
                <a:ln>
                  <a:noFill/>
                </a:ln>
                <a:solidFill>
                  <a:srgbClr val="222222"/>
                </a:solidFill>
                <a:effectLst/>
                <a:latin typeface="Calibri" panose="020F0502020204030204" pitchFamily="34" charset="0"/>
                <a:cs typeface="Arial" pitchFamily="34" charset="0"/>
              </a:rPr>
              <a:t>P</a:t>
            </a:r>
            <a:r>
              <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rPr>
              <a:t> value &lt;2.17 × 10</a:t>
            </a:r>
            <a:r>
              <a:rPr kumimoji="0" lang="en-US" altLang="en-US" sz="1600" b="0" i="0" u="none" strike="noStrike" cap="none" normalizeH="0" baseline="30000" dirty="0" smtClean="0">
                <a:ln>
                  <a:noFill/>
                </a:ln>
                <a:solidFill>
                  <a:srgbClr val="222222"/>
                </a:solidFill>
                <a:effectLst/>
                <a:latin typeface="Calibri" panose="020F0502020204030204" pitchFamily="34" charset="0"/>
                <a:cs typeface="Arial" pitchFamily="34" charset="0"/>
              </a:rPr>
              <a:t>−3</a:t>
            </a:r>
            <a:r>
              <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rPr>
              <a:t>. </a:t>
            </a:r>
            <a:r>
              <a:rPr kumimoji="0" lang="en-US" altLang="en-US" sz="1600" b="0" i="0" u="none" strike="noStrike" cap="none" normalizeH="0" baseline="0" dirty="0" err="1" smtClean="0">
                <a:ln>
                  <a:noFill/>
                </a:ln>
                <a:solidFill>
                  <a:srgbClr val="222222"/>
                </a:solidFill>
                <a:effectLst/>
                <a:latin typeface="Calibri" panose="020F0502020204030204" pitchFamily="34" charset="0"/>
                <a:cs typeface="Arial" pitchFamily="34" charset="0"/>
              </a:rPr>
              <a:t>s.e.</a:t>
            </a:r>
            <a:r>
              <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rPr>
              <a:t>, standard error; OR, odds ratio; 95% CI, 95% confidence interval.</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600" b="0" i="0" u="none" strike="noStrike" cap="none" normalizeH="0" baseline="30000" dirty="0" err="1" smtClean="0">
                <a:ln>
                  <a:noFill/>
                </a:ln>
                <a:solidFill>
                  <a:srgbClr val="222222"/>
                </a:solidFill>
                <a:effectLst/>
                <a:latin typeface="Calibri" panose="020F0502020204030204" pitchFamily="34" charset="0"/>
                <a:cs typeface="Arial" pitchFamily="34" charset="0"/>
              </a:rPr>
              <a:t>a</a:t>
            </a:r>
            <a:r>
              <a:rPr kumimoji="0" lang="en-US" altLang="en-US" sz="1600" b="0" i="0" u="none" strike="noStrike" cap="none" normalizeH="0" baseline="0" dirty="0" err="1" smtClean="0">
                <a:ln>
                  <a:noFill/>
                </a:ln>
                <a:solidFill>
                  <a:srgbClr val="222222"/>
                </a:solidFill>
                <a:effectLst/>
                <a:latin typeface="Calibri" panose="020F0502020204030204" pitchFamily="34" charset="0"/>
                <a:cs typeface="Arial" pitchFamily="34" charset="0"/>
              </a:rPr>
              <a:t>A</a:t>
            </a:r>
            <a:r>
              <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rPr>
              <a:t>, age; A</a:t>
            </a:r>
            <a:r>
              <a:rPr kumimoji="0" lang="en-US" altLang="en-US" sz="1600" b="0" i="0" u="none" strike="noStrike" cap="none" normalizeH="0" baseline="30000" dirty="0" smtClean="0">
                <a:ln>
                  <a:noFill/>
                </a:ln>
                <a:solidFill>
                  <a:srgbClr val="222222"/>
                </a:solidFill>
                <a:effectLst/>
                <a:latin typeface="Calibri" panose="020F0502020204030204" pitchFamily="34" charset="0"/>
                <a:cs typeface="Arial" pitchFamily="34" charset="0"/>
              </a:rPr>
              <a:t>2</a:t>
            </a:r>
            <a:r>
              <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rPr>
              <a:t>, age</a:t>
            </a:r>
            <a:r>
              <a:rPr kumimoji="0" lang="en-US" altLang="en-US" sz="1600" b="0" i="0" u="none" strike="noStrike" cap="none" normalizeH="0" baseline="30000" dirty="0" smtClean="0">
                <a:ln>
                  <a:noFill/>
                </a:ln>
                <a:solidFill>
                  <a:srgbClr val="222222"/>
                </a:solidFill>
                <a:effectLst/>
                <a:latin typeface="Calibri" panose="020F0502020204030204" pitchFamily="34" charset="0"/>
                <a:cs typeface="Arial" pitchFamily="34" charset="0"/>
              </a:rPr>
              <a:t>2</a:t>
            </a:r>
            <a:r>
              <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rPr>
              <a:t>; S, sex; A × S, age × sex interaction; A</a:t>
            </a:r>
            <a:r>
              <a:rPr kumimoji="0" lang="en-US" altLang="en-US" sz="1600" b="0" i="0" u="none" strike="noStrike" cap="none" normalizeH="0" baseline="30000" dirty="0" smtClean="0">
                <a:ln>
                  <a:noFill/>
                </a:ln>
                <a:solidFill>
                  <a:srgbClr val="222222"/>
                </a:solidFill>
                <a:effectLst/>
                <a:latin typeface="Calibri" panose="020F0502020204030204" pitchFamily="34" charset="0"/>
                <a:cs typeface="Arial" pitchFamily="34" charset="0"/>
              </a:rPr>
              <a:t>2</a:t>
            </a:r>
            <a:r>
              <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rPr>
              <a:t> × S = age</a:t>
            </a:r>
            <a:r>
              <a:rPr kumimoji="0" lang="en-US" altLang="en-US" sz="1600" b="0" i="0" u="none" strike="noStrike" cap="none" normalizeH="0" baseline="30000" dirty="0" smtClean="0">
                <a:ln>
                  <a:noFill/>
                </a:ln>
                <a:solidFill>
                  <a:srgbClr val="222222"/>
                </a:solidFill>
                <a:effectLst/>
                <a:latin typeface="Calibri" panose="020F0502020204030204" pitchFamily="34" charset="0"/>
                <a:cs typeface="Arial" pitchFamily="34" charset="0"/>
              </a:rPr>
              <a:t>2</a:t>
            </a:r>
            <a:r>
              <a:rPr kumimoji="0" lang="en-US" altLang="en-US" sz="1600" b="0" i="0" u="none" strike="noStrike" cap="none" normalizeH="0" baseline="0" dirty="0" smtClean="0">
                <a:ln>
                  <a:noFill/>
                </a:ln>
                <a:solidFill>
                  <a:srgbClr val="222222"/>
                </a:solidFill>
                <a:effectLst/>
                <a:latin typeface="Calibri" panose="020F0502020204030204" pitchFamily="34" charset="0"/>
                <a:cs typeface="Arial" pitchFamily="34" charset="0"/>
              </a:rPr>
              <a:t> × sex interaction, B, log(BMI).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80" t="21094" r="42024" b="48847"/>
          <a:stretch/>
        </p:blipFill>
        <p:spPr bwMode="auto">
          <a:xfrm>
            <a:off x="0" y="0"/>
            <a:ext cx="5863771" cy="293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63771" y="1050444"/>
            <a:ext cx="2946400" cy="830997"/>
          </a:xfrm>
          <a:prstGeom prst="rect">
            <a:avLst/>
          </a:prstGeom>
          <a:noFill/>
        </p:spPr>
        <p:txBody>
          <a:bodyPr wrap="square" rtlCol="0">
            <a:spAutoFit/>
          </a:bodyPr>
          <a:lstStyle/>
          <a:p>
            <a:r>
              <a:rPr lang="en-GB" sz="1600" dirty="0" smtClean="0">
                <a:solidFill>
                  <a:srgbClr val="00559D"/>
                </a:solidFill>
                <a:latin typeface="Calibri" panose="020F0502020204030204" pitchFamily="34" charset="0"/>
              </a:rPr>
              <a:t>rs373863828 (</a:t>
            </a:r>
            <a:r>
              <a:rPr lang="en-GB" sz="1600" dirty="0" smtClean="0">
                <a:solidFill>
                  <a:srgbClr val="00559D"/>
                </a:solidFill>
              </a:rPr>
              <a:t>p.Arg457Gln) MAF=25.9% in Samoans, virtually absent elsewhere</a:t>
            </a:r>
            <a:endParaRPr lang="en-GB" sz="1600" dirty="0">
              <a:solidFill>
                <a:srgbClr val="00559D"/>
              </a:solidFill>
              <a:latin typeface="Calibri" panose="020F0502020204030204" pitchFamily="34" charset="0"/>
            </a:endParaRPr>
          </a:p>
        </p:txBody>
      </p:sp>
    </p:spTree>
    <p:extLst>
      <p:ext uri="{BB962C8B-B14F-4D97-AF65-F5344CB8AC3E}">
        <p14:creationId xmlns:p14="http://schemas.microsoft.com/office/powerpoint/2010/main" val="35528680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73" y="125553"/>
            <a:ext cx="8651241" cy="1143000"/>
          </a:xfrm>
        </p:spPr>
        <p:txBody>
          <a:bodyPr/>
          <a:lstStyle/>
          <a:p>
            <a:r>
              <a:rPr lang="en-GB" sz="3600" dirty="0" smtClean="0">
                <a:solidFill>
                  <a:srgbClr val="FF0000"/>
                </a:solidFill>
                <a:latin typeface="Calibri" panose="020F0502020204030204" pitchFamily="34" charset="0"/>
              </a:rPr>
              <a:t>Rare Variant in </a:t>
            </a:r>
            <a:r>
              <a:rPr lang="en-GB" sz="3600" i="1" dirty="0" smtClean="0">
                <a:solidFill>
                  <a:srgbClr val="FF0000"/>
                </a:solidFill>
                <a:latin typeface="Calibri" panose="020F0502020204030204" pitchFamily="34" charset="0"/>
              </a:rPr>
              <a:t>HNF1A </a:t>
            </a:r>
            <a:r>
              <a:rPr lang="en-GB" sz="3600" dirty="0" smtClean="0">
                <a:solidFill>
                  <a:srgbClr val="FF0000"/>
                </a:solidFill>
                <a:latin typeface="Calibri" panose="020F0502020204030204" pitchFamily="34" charset="0"/>
              </a:rPr>
              <a:t>(MODY3) Associated with T2D in Latinos</a:t>
            </a:r>
            <a:endParaRPr lang="en-GB" sz="3600" dirty="0">
              <a:solidFill>
                <a:srgbClr val="FF0000"/>
              </a:solidFill>
              <a:latin typeface="Calibri" panose="020F0502020204030204" pitchFamily="34" charset="0"/>
            </a:endParaRPr>
          </a:p>
        </p:txBody>
      </p:sp>
      <p:pic>
        <p:nvPicPr>
          <p:cNvPr id="3"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73" y="1620078"/>
            <a:ext cx="8791028" cy="3289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40573" y="1272208"/>
            <a:ext cx="3164841" cy="307777"/>
          </a:xfrm>
          <a:prstGeom prst="rect">
            <a:avLst/>
          </a:prstGeom>
          <a:noFill/>
        </p:spPr>
        <p:txBody>
          <a:bodyPr wrap="none" rtlCol="0">
            <a:spAutoFit/>
          </a:bodyPr>
          <a:lstStyle/>
          <a:p>
            <a:r>
              <a:rPr lang="en-GB" sz="1400" dirty="0" smtClean="0">
                <a:latin typeface="Calibri" panose="020F0502020204030204" pitchFamily="34" charset="0"/>
              </a:rPr>
              <a:t>Sigma Type 2 Diabetes Consortium, 2014</a:t>
            </a:r>
            <a:endParaRPr lang="en-GB" sz="1400" dirty="0">
              <a:latin typeface="Calibri" panose="020F0502020204030204" pitchFamily="34" charset="0"/>
            </a:endParaRPr>
          </a:p>
        </p:txBody>
      </p:sp>
      <p:pic>
        <p:nvPicPr>
          <p:cNvPr id="5" name="Picture 1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173" y="4999381"/>
            <a:ext cx="6649278" cy="17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81266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Allele Frequency Spectrum</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4013" y="1663982"/>
            <a:ext cx="8053214" cy="4426134"/>
          </a:xfrm>
        </p:spPr>
      </p:pic>
      <p:sp>
        <p:nvSpPr>
          <p:cNvPr id="3" name="TextBox 2"/>
          <p:cNvSpPr txBox="1"/>
          <p:nvPr/>
        </p:nvSpPr>
        <p:spPr>
          <a:xfrm>
            <a:off x="5650029" y="5053263"/>
            <a:ext cx="2682145" cy="523220"/>
          </a:xfrm>
          <a:prstGeom prst="rect">
            <a:avLst/>
          </a:prstGeom>
          <a:noFill/>
        </p:spPr>
        <p:txBody>
          <a:bodyPr wrap="none" rtlCol="0">
            <a:spAutoFit/>
          </a:bodyPr>
          <a:lstStyle/>
          <a:p>
            <a:r>
              <a:rPr lang="en-GB" b="1" i="1" dirty="0" smtClean="0"/>
              <a:t>HNF1A</a:t>
            </a:r>
            <a:r>
              <a:rPr lang="en-GB" b="1" dirty="0" smtClean="0"/>
              <a:t>  alleles</a:t>
            </a:r>
            <a:endParaRPr lang="en-GB" b="1" dirty="0"/>
          </a:p>
        </p:txBody>
      </p:sp>
      <p:sp>
        <p:nvSpPr>
          <p:cNvPr id="5" name="TextBox 4"/>
          <p:cNvSpPr txBox="1"/>
          <p:nvPr/>
        </p:nvSpPr>
        <p:spPr>
          <a:xfrm>
            <a:off x="0" y="6550223"/>
            <a:ext cx="2562112" cy="307777"/>
          </a:xfrm>
          <a:prstGeom prst="rect">
            <a:avLst/>
          </a:prstGeom>
          <a:noFill/>
        </p:spPr>
        <p:txBody>
          <a:bodyPr wrap="none" rtlCol="0">
            <a:spAutoFit/>
          </a:bodyPr>
          <a:lstStyle/>
          <a:p>
            <a:r>
              <a:rPr lang="en-GB" sz="1400" dirty="0" smtClean="0">
                <a:latin typeface="Calibri" panose="020F0502020204030204" pitchFamily="34" charset="0"/>
              </a:rPr>
              <a:t>Barroso and McCarthy, Cell 2019</a:t>
            </a:r>
            <a:endParaRPr lang="en-GB" sz="1400" dirty="0">
              <a:latin typeface="Calibri" panose="020F0502020204030204" pitchFamily="34" charset="0"/>
            </a:endParaRPr>
          </a:p>
        </p:txBody>
      </p:sp>
    </p:spTree>
    <p:extLst>
      <p:ext uri="{BB962C8B-B14F-4D97-AF65-F5344CB8AC3E}">
        <p14:creationId xmlns:p14="http://schemas.microsoft.com/office/powerpoint/2010/main" val="28628730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95" y="74606"/>
            <a:ext cx="8687139" cy="811212"/>
          </a:xfrm>
        </p:spPr>
        <p:txBody>
          <a:bodyPr/>
          <a:lstStyle/>
          <a:p>
            <a:r>
              <a:rPr lang="en-GB" dirty="0" smtClean="0"/>
              <a:t>One Locus, Multiple Signals/ Causal Variants</a:t>
            </a:r>
            <a:endParaRPr lang="en-GB" dirty="0"/>
          </a:p>
        </p:txBody>
      </p:sp>
      <p:sp>
        <p:nvSpPr>
          <p:cNvPr id="3" name="Content Placeholder 2"/>
          <p:cNvSpPr>
            <a:spLocks noGrp="1"/>
          </p:cNvSpPr>
          <p:nvPr>
            <p:ph idx="1"/>
          </p:nvPr>
        </p:nvSpPr>
        <p:spPr>
          <a:xfrm>
            <a:off x="0" y="1271736"/>
            <a:ext cx="9015413" cy="2771774"/>
          </a:xfrm>
        </p:spPr>
        <p:txBody>
          <a:bodyPr/>
          <a:lstStyle/>
          <a:p>
            <a:pPr marL="0" indent="0">
              <a:buNone/>
            </a:pPr>
            <a:endParaRPr lang="en-GB" sz="20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95" y="2121394"/>
            <a:ext cx="6644027" cy="384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09934" y="3787081"/>
            <a:ext cx="2057400" cy="707886"/>
          </a:xfrm>
          <a:prstGeom prst="rect">
            <a:avLst/>
          </a:prstGeom>
          <a:noFill/>
        </p:spPr>
        <p:txBody>
          <a:bodyPr wrap="square" rtlCol="0">
            <a:spAutoFit/>
          </a:bodyPr>
          <a:lstStyle/>
          <a:p>
            <a:r>
              <a:rPr lang="en-GB" sz="2000" b="1" i="1" dirty="0" smtClean="0">
                <a:solidFill>
                  <a:srgbClr val="FF0000"/>
                </a:solidFill>
                <a:latin typeface="Calibri" panose="020F0502020204030204" pitchFamily="34" charset="0"/>
                <a:cs typeface="Calibri" panose="020F0502020204030204" pitchFamily="34" charset="0"/>
              </a:rPr>
              <a:t>KCNQ1</a:t>
            </a:r>
            <a:r>
              <a:rPr lang="en-GB" sz="2000" b="1" dirty="0" smtClean="0">
                <a:solidFill>
                  <a:srgbClr val="FF0000"/>
                </a:solidFill>
                <a:latin typeface="Calibri" panose="020F0502020204030204" pitchFamily="34" charset="0"/>
                <a:cs typeface="Calibri" panose="020F0502020204030204" pitchFamily="34" charset="0"/>
              </a:rPr>
              <a:t>  five distinct signals</a:t>
            </a:r>
            <a:endParaRPr lang="en-GB" sz="2000" b="1" dirty="0">
              <a:solidFill>
                <a:srgbClr val="FF0000"/>
              </a:solidFill>
              <a:latin typeface="Calibri" panose="020F0502020204030204" pitchFamily="34" charset="0"/>
              <a:cs typeface="Calibri" panose="020F0502020204030204" pitchFamily="34" charset="0"/>
            </a:endParaRPr>
          </a:p>
        </p:txBody>
      </p:sp>
      <p:sp>
        <p:nvSpPr>
          <p:cNvPr id="5" name="TextBox 4"/>
          <p:cNvSpPr txBox="1"/>
          <p:nvPr/>
        </p:nvSpPr>
        <p:spPr>
          <a:xfrm>
            <a:off x="4966831" y="5657849"/>
            <a:ext cx="1623073" cy="307777"/>
          </a:xfrm>
          <a:prstGeom prst="rect">
            <a:avLst/>
          </a:prstGeom>
          <a:noFill/>
        </p:spPr>
        <p:txBody>
          <a:bodyPr wrap="none" rtlCol="0">
            <a:spAutoFit/>
          </a:bodyPr>
          <a:lstStyle/>
          <a:p>
            <a:r>
              <a:rPr lang="en-GB" sz="1400" dirty="0" err="1" smtClean="0">
                <a:latin typeface="Calibri" panose="020F0502020204030204" pitchFamily="34" charset="0"/>
                <a:cs typeface="Calibri" panose="020F0502020204030204" pitchFamily="34" charset="0"/>
              </a:rPr>
              <a:t>Gaulton</a:t>
            </a:r>
            <a:r>
              <a:rPr lang="en-GB" sz="1400" dirty="0" smtClean="0">
                <a:latin typeface="Calibri" panose="020F0502020204030204" pitchFamily="34" charset="0"/>
                <a:cs typeface="Calibri" panose="020F0502020204030204" pitchFamily="34" charset="0"/>
              </a:rPr>
              <a:t> et al., 2015</a:t>
            </a:r>
            <a:endParaRPr lang="en-GB"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965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2"/>
            <a:ext cx="8229600" cy="1143000"/>
          </a:xfrm>
        </p:spPr>
        <p:txBody>
          <a:bodyPr/>
          <a:lstStyle/>
          <a:p>
            <a:r>
              <a:rPr lang="en-GB" dirty="0" smtClean="0"/>
              <a:t>Overlap with Monogenic Disease Genes</a:t>
            </a:r>
            <a:endParaRPr lang="en-GB" dirty="0"/>
          </a:p>
        </p:txBody>
      </p:sp>
      <p:sp>
        <p:nvSpPr>
          <p:cNvPr id="6" name="TextBox 5"/>
          <p:cNvSpPr txBox="1"/>
          <p:nvPr/>
        </p:nvSpPr>
        <p:spPr>
          <a:xfrm>
            <a:off x="6850429" y="2278818"/>
            <a:ext cx="1936186" cy="1631216"/>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Some </a:t>
            </a:r>
            <a:r>
              <a:rPr lang="en-GB" sz="2000" b="1" dirty="0" smtClean="0">
                <a:solidFill>
                  <a:srgbClr val="FF0000"/>
                </a:solidFill>
                <a:latin typeface="Calibri" panose="020F0502020204030204" pitchFamily="34" charset="0"/>
                <a:cs typeface="Calibri" panose="020F0502020204030204" pitchFamily="34" charset="0"/>
              </a:rPr>
              <a:t>diabetes </a:t>
            </a:r>
            <a:r>
              <a:rPr lang="en-GB" sz="2000" b="1" dirty="0" smtClean="0">
                <a:latin typeface="Calibri" panose="020F0502020204030204" pitchFamily="34" charset="0"/>
                <a:cs typeface="Calibri" panose="020F0502020204030204" pitchFamily="34" charset="0"/>
              </a:rPr>
              <a:t>or </a:t>
            </a:r>
            <a:r>
              <a:rPr lang="en-GB" sz="2000" b="1" dirty="0" smtClean="0">
                <a:solidFill>
                  <a:srgbClr val="00B050"/>
                </a:solidFill>
                <a:latin typeface="Calibri" panose="020F0502020204030204" pitchFamily="34" charset="0"/>
                <a:cs typeface="Calibri" panose="020F0502020204030204" pitchFamily="34" charset="0"/>
              </a:rPr>
              <a:t>glycaemic </a:t>
            </a:r>
            <a:r>
              <a:rPr lang="en-GB" sz="2000" b="1" dirty="0" smtClean="0">
                <a:latin typeface="Calibri" panose="020F0502020204030204" pitchFamily="34" charset="0"/>
                <a:cs typeface="Calibri" panose="020F0502020204030204" pitchFamily="34" charset="0"/>
              </a:rPr>
              <a:t>loci </a:t>
            </a:r>
            <a:r>
              <a:rPr lang="en-GB" sz="2000" b="1" dirty="0">
                <a:latin typeface="Calibri" panose="020F0502020204030204" pitchFamily="34" charset="0"/>
                <a:cs typeface="Calibri" panose="020F0502020204030204" pitchFamily="34" charset="0"/>
              </a:rPr>
              <a:t>overlap with monogenic </a:t>
            </a:r>
            <a:r>
              <a:rPr lang="en-GB" sz="2000" b="1" dirty="0" smtClean="0">
                <a:latin typeface="Calibri" panose="020F0502020204030204" pitchFamily="34" charset="0"/>
                <a:cs typeface="Calibri" panose="020F0502020204030204" pitchFamily="34" charset="0"/>
              </a:rPr>
              <a:t>diabetes loci</a:t>
            </a:r>
            <a:endParaRPr lang="en-GB" sz="2000" b="1" dirty="0">
              <a:latin typeface="Calibri" panose="020F0502020204030204" pitchFamily="34" charset="0"/>
              <a:cs typeface="Calibri" panose="020F0502020204030204" pitchFamily="34" charset="0"/>
            </a:endParaRPr>
          </a:p>
        </p:txBody>
      </p:sp>
      <p:grpSp>
        <p:nvGrpSpPr>
          <p:cNvPr id="8" name="Group 7"/>
          <p:cNvGrpSpPr/>
          <p:nvPr/>
        </p:nvGrpSpPr>
        <p:grpSpPr>
          <a:xfrm>
            <a:off x="557216" y="2068232"/>
            <a:ext cx="5929313" cy="3505660"/>
            <a:chOff x="222481" y="1463240"/>
            <a:chExt cx="5929313" cy="350566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81" y="1463240"/>
              <a:ext cx="5929313" cy="350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2482" y="3690257"/>
              <a:ext cx="539518" cy="261610"/>
            </a:xfrm>
            <a:prstGeom prst="rect">
              <a:avLst/>
            </a:prstGeom>
            <a:solidFill>
              <a:srgbClr val="E7F4F5">
                <a:alpha val="94902"/>
              </a:srgbClr>
            </a:solidFill>
          </p:spPr>
          <p:txBody>
            <a:bodyPr wrap="square" rtlCol="0">
              <a:spAutoFit/>
            </a:bodyPr>
            <a:lstStyle/>
            <a:p>
              <a:r>
                <a:rPr lang="en-GB" sz="1100" b="1" i="1" dirty="0" smtClean="0">
                  <a:solidFill>
                    <a:srgbClr val="FF0000"/>
                  </a:solidFill>
                  <a:latin typeface="Calibri" panose="020F0502020204030204" pitchFamily="34" charset="0"/>
                </a:rPr>
                <a:t>PAX4</a:t>
              </a:r>
              <a:endParaRPr lang="en-GB" sz="1100" b="1" i="1" dirty="0">
                <a:solidFill>
                  <a:srgbClr val="FF0000"/>
                </a:solidFill>
                <a:latin typeface="Calibri" panose="020F0502020204030204" pitchFamily="34" charset="0"/>
              </a:endParaRPr>
            </a:p>
          </p:txBody>
        </p:sp>
      </p:grpSp>
    </p:spTree>
    <p:extLst>
      <p:ext uri="{BB962C8B-B14F-4D97-AF65-F5344CB8AC3E}">
        <p14:creationId xmlns:p14="http://schemas.microsoft.com/office/powerpoint/2010/main" val="197782586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173037"/>
            <a:ext cx="8737600" cy="1143000"/>
          </a:xfrm>
        </p:spPr>
        <p:txBody>
          <a:bodyPr/>
          <a:lstStyle/>
          <a:p>
            <a:r>
              <a:rPr lang="en-GB" sz="3200" dirty="0" smtClean="0"/>
              <a:t>Genes Causal of Monogenic Diabetes Enriched for Rare Coding Variants that Increase Risk of Type 2 Diabetes</a:t>
            </a:r>
            <a:endParaRPr lang="en-GB" sz="32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74"/>
          <a:stretch/>
        </p:blipFill>
        <p:spPr bwMode="auto">
          <a:xfrm>
            <a:off x="225653" y="1379538"/>
            <a:ext cx="4044537" cy="504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2839" y="6516659"/>
            <a:ext cx="1935082" cy="307777"/>
          </a:xfrm>
          <a:prstGeom prst="rect">
            <a:avLst/>
          </a:prstGeom>
          <a:noFill/>
        </p:spPr>
        <p:txBody>
          <a:bodyPr wrap="none" rtlCol="0">
            <a:spAutoFit/>
          </a:bodyPr>
          <a:lstStyle/>
          <a:p>
            <a:r>
              <a:rPr lang="en-GB" sz="1400" dirty="0" smtClean="0">
                <a:latin typeface="Calibri" panose="020F0502020204030204" pitchFamily="34" charset="0"/>
              </a:rPr>
              <a:t>Fuchsberger et al., 2016</a:t>
            </a:r>
            <a:endParaRPr lang="en-GB" sz="1400" dirty="0">
              <a:latin typeface="Calibri" panose="020F0502020204030204" pitchFamily="34" charset="0"/>
            </a:endParaRPr>
          </a:p>
        </p:txBody>
      </p:sp>
      <p:sp>
        <p:nvSpPr>
          <p:cNvPr id="6" name="Oval 5"/>
          <p:cNvSpPr/>
          <p:nvPr/>
        </p:nvSpPr>
        <p:spPr bwMode="auto">
          <a:xfrm>
            <a:off x="3505199" y="1481136"/>
            <a:ext cx="514350" cy="406368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
        <p:nvSpPr>
          <p:cNvPr id="3" name="Rounded Rectangle 2"/>
          <p:cNvSpPr/>
          <p:nvPr/>
        </p:nvSpPr>
        <p:spPr bwMode="auto">
          <a:xfrm>
            <a:off x="4429844" y="2523818"/>
            <a:ext cx="4656096" cy="3021002"/>
          </a:xfrm>
          <a:prstGeom prst="roundRect">
            <a:avLst/>
          </a:prstGeom>
          <a:no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Arial" panose="020B0604020202020204" pitchFamily="34" charset="0"/>
              <a:buChar char="•"/>
            </a:pPr>
            <a:r>
              <a:rPr lang="en-GB" sz="2000" dirty="0">
                <a:solidFill>
                  <a:srgbClr val="00559D"/>
                </a:solidFill>
                <a:latin typeface="Calibri" panose="020F0502020204030204" pitchFamily="34" charset="0"/>
              </a:rPr>
              <a:t>Monogenic OMIM gene set  - allelic burden of MAF&lt;1%, OR=1.51 p=2.8x10</a:t>
            </a:r>
            <a:r>
              <a:rPr lang="en-GB" sz="2000" baseline="30000" dirty="0">
                <a:solidFill>
                  <a:srgbClr val="00559D"/>
                </a:solidFill>
                <a:latin typeface="Calibri" panose="020F0502020204030204" pitchFamily="34" charset="0"/>
              </a:rPr>
              <a:t>-5</a:t>
            </a:r>
          </a:p>
          <a:p>
            <a:pPr marL="342900" indent="-342900">
              <a:buFont typeface="Arial" panose="020B0604020202020204" pitchFamily="34" charset="0"/>
              <a:buChar char="•"/>
            </a:pPr>
            <a:r>
              <a:rPr lang="en-GB" sz="2000" dirty="0">
                <a:solidFill>
                  <a:srgbClr val="00559D"/>
                </a:solidFill>
                <a:latin typeface="Calibri" panose="020F0502020204030204" pitchFamily="34" charset="0"/>
              </a:rPr>
              <a:t> Effect size estimates increase with increased stringency for functional annotation </a:t>
            </a:r>
            <a:endParaRPr lang="en-GB" sz="2000" dirty="0" smtClean="0">
              <a:solidFill>
                <a:srgbClr val="00559D"/>
              </a:solidFill>
              <a:latin typeface="Calibri" panose="020F0502020204030204" pitchFamily="34" charset="0"/>
            </a:endParaRPr>
          </a:p>
          <a:p>
            <a:pPr marL="800100" lvl="1" indent="-342900">
              <a:buFont typeface="Arial" panose="020B0604020202020204" pitchFamily="34" charset="0"/>
              <a:buChar char="•"/>
            </a:pPr>
            <a:r>
              <a:rPr lang="en-GB" sz="2000" dirty="0" smtClean="0">
                <a:solidFill>
                  <a:srgbClr val="00559D"/>
                </a:solidFill>
                <a:latin typeface="Calibri" panose="020F0502020204030204" pitchFamily="34" charset="0"/>
              </a:rPr>
              <a:t>e.g</a:t>
            </a:r>
            <a:r>
              <a:rPr lang="en-GB" sz="2000" dirty="0">
                <a:solidFill>
                  <a:srgbClr val="00559D"/>
                </a:solidFill>
                <a:latin typeface="Calibri" panose="020F0502020204030204" pitchFamily="34" charset="0"/>
              </a:rPr>
              <a:t>. variants predicted to lead to protein truncation have a bigger effect</a:t>
            </a:r>
          </a:p>
        </p:txBody>
      </p:sp>
    </p:spTree>
    <p:extLst>
      <p:ext uri="{BB962C8B-B14F-4D97-AF65-F5344CB8AC3E}">
        <p14:creationId xmlns:p14="http://schemas.microsoft.com/office/powerpoint/2010/main" val="22541454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18"/>
            <a:ext cx="8229600" cy="825500"/>
          </a:xfrm>
        </p:spPr>
        <p:txBody>
          <a:bodyPr/>
          <a:lstStyle/>
          <a:p>
            <a:r>
              <a:rPr lang="en-GB" sz="3200" dirty="0" smtClean="0"/>
              <a:t>What have we learned from genetic studies of type 2 diabetes and obesity?</a:t>
            </a:r>
            <a:endParaRPr lang="en-GB" sz="3200" dirty="0"/>
          </a:p>
        </p:txBody>
      </p:sp>
      <p:grpSp>
        <p:nvGrpSpPr>
          <p:cNvPr id="8" name="Group 7"/>
          <p:cNvGrpSpPr/>
          <p:nvPr/>
        </p:nvGrpSpPr>
        <p:grpSpPr>
          <a:xfrm>
            <a:off x="717557" y="1146877"/>
            <a:ext cx="7843832" cy="2217545"/>
            <a:chOff x="717557" y="1146877"/>
            <a:chExt cx="7843832" cy="2217545"/>
          </a:xfrm>
        </p:grpSpPr>
        <p:sp>
          <p:nvSpPr>
            <p:cNvPr id="5" name="TextBox 4"/>
            <p:cNvSpPr txBox="1"/>
            <p:nvPr/>
          </p:nvSpPr>
          <p:spPr>
            <a:xfrm>
              <a:off x="923303" y="2284126"/>
              <a:ext cx="3433286" cy="1080296"/>
            </a:xfrm>
            <a:prstGeom prst="rect">
              <a:avLst/>
            </a:prstGeom>
            <a:noFill/>
          </p:spPr>
          <p:txBody>
            <a:bodyPr wrap="square" rtlCol="0">
              <a:spAutoFit/>
            </a:bodyPr>
            <a:lstStyle/>
            <a:p>
              <a:endParaRPr lang="en-GB" sz="1600" i="1" dirty="0">
                <a:latin typeface="Calibri" panose="020F0502020204030204" pitchFamily="34" charset="0"/>
                <a:cs typeface="Calibri" panose="020F0502020204030204" pitchFamily="34" charset="0"/>
              </a:endParaRPr>
            </a:p>
            <a:p>
              <a:r>
                <a:rPr lang="en-GB" sz="1600" i="1" dirty="0" smtClean="0">
                  <a:latin typeface="Calibri" panose="020F0502020204030204" pitchFamily="34" charset="0"/>
                  <a:cs typeface="Calibri" panose="020F0502020204030204" pitchFamily="34" charset="0"/>
                </a:rPr>
                <a:t>Architecture: "the </a:t>
              </a:r>
              <a:r>
                <a:rPr lang="en-GB" sz="1600" i="1" dirty="0">
                  <a:latin typeface="Calibri" panose="020F0502020204030204" pitchFamily="34" charset="0"/>
                  <a:cs typeface="Calibri" panose="020F0502020204030204" pitchFamily="34" charset="0"/>
                </a:rPr>
                <a:t>complex or carefully designed structure of </a:t>
              </a:r>
              <a:r>
                <a:rPr lang="en-GB" sz="1600" i="1" dirty="0" smtClean="0">
                  <a:latin typeface="Calibri" panose="020F0502020204030204" pitchFamily="34" charset="0"/>
                  <a:cs typeface="Calibri" panose="020F0502020204030204" pitchFamily="34" charset="0"/>
                </a:rPr>
                <a:t>something”</a:t>
              </a:r>
              <a:endParaRPr lang="en-GB" sz="1600" i="1" dirty="0">
                <a:latin typeface="Calibri" panose="020F0502020204030204" pitchFamily="34" charset="0"/>
                <a:cs typeface="Calibri" panose="020F0502020204030204" pitchFamily="34" charset="0"/>
              </a:endParaRPr>
            </a:p>
            <a:p>
              <a:endParaRPr lang="en-GB" sz="1600"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74" y="1235285"/>
              <a:ext cx="2544601" cy="1336904"/>
            </a:xfrm>
            <a:prstGeom prst="rect">
              <a:avLst/>
            </a:prstGeom>
          </p:spPr>
        </p:pic>
        <p:sp>
          <p:nvSpPr>
            <p:cNvPr id="6" name="TextBox 5"/>
            <p:cNvSpPr txBox="1"/>
            <p:nvPr/>
          </p:nvSpPr>
          <p:spPr>
            <a:xfrm>
              <a:off x="5192399" y="1709883"/>
              <a:ext cx="3259354" cy="523220"/>
            </a:xfrm>
            <a:prstGeom prst="rect">
              <a:avLst/>
            </a:prstGeom>
            <a:noFill/>
          </p:spPr>
          <p:txBody>
            <a:bodyPr wrap="none" rtlCol="0">
              <a:spAutoFit/>
            </a:bodyPr>
            <a:lstStyle/>
            <a:p>
              <a:r>
                <a:rPr lang="en-GB" b="1" dirty="0" smtClean="0">
                  <a:solidFill>
                    <a:schemeClr val="bg1">
                      <a:lumMod val="75000"/>
                    </a:schemeClr>
                  </a:solidFill>
                  <a:latin typeface="Calibri" panose="020F0502020204030204" pitchFamily="34" charset="0"/>
                  <a:cs typeface="Calibri" panose="020F0502020204030204" pitchFamily="34" charset="0"/>
                </a:rPr>
                <a:t>Genetic Architecture</a:t>
              </a:r>
              <a:endParaRPr lang="en-GB" b="1" dirty="0">
                <a:solidFill>
                  <a:schemeClr val="bg1">
                    <a:lumMod val="75000"/>
                  </a:schemeClr>
                </a:solidFill>
                <a:latin typeface="Calibri" panose="020F0502020204030204" pitchFamily="34" charset="0"/>
                <a:cs typeface="Calibri" panose="020F0502020204030204" pitchFamily="34" charset="0"/>
              </a:endParaRPr>
            </a:p>
          </p:txBody>
        </p:sp>
        <p:sp>
          <p:nvSpPr>
            <p:cNvPr id="7" name="Rounded Rectangle 6"/>
            <p:cNvSpPr/>
            <p:nvPr/>
          </p:nvSpPr>
          <p:spPr bwMode="auto">
            <a:xfrm>
              <a:off x="717557" y="1146877"/>
              <a:ext cx="7843832" cy="1908464"/>
            </a:xfrm>
            <a:prstGeom prst="roundRect">
              <a:avLst/>
            </a:prstGeom>
            <a:noFill/>
            <a:ln w="222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grpSp>
      <p:grpSp>
        <p:nvGrpSpPr>
          <p:cNvPr id="12" name="Group 11"/>
          <p:cNvGrpSpPr/>
          <p:nvPr/>
        </p:nvGrpSpPr>
        <p:grpSpPr>
          <a:xfrm>
            <a:off x="717556" y="3303364"/>
            <a:ext cx="7843832" cy="1779611"/>
            <a:chOff x="717556" y="3303364"/>
            <a:chExt cx="7843832" cy="1779611"/>
          </a:xfrm>
        </p:grpSpPr>
        <p:pic>
          <p:nvPicPr>
            <p:cNvPr id="9" name="Picture 45" descr="D:\PROJECTS\Jan-06\23\others\nrm\images\nrm1837-f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020"/>
            <a:stretch/>
          </p:blipFill>
          <p:spPr bwMode="auto">
            <a:xfrm>
              <a:off x="1050170" y="3380519"/>
              <a:ext cx="2430593" cy="16767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92399" y="4041425"/>
              <a:ext cx="2848216" cy="523220"/>
            </a:xfrm>
            <a:prstGeom prst="rect">
              <a:avLst/>
            </a:prstGeom>
            <a:noFill/>
          </p:spPr>
          <p:txBody>
            <a:bodyPr wrap="none" rtlCol="0">
              <a:spAutoFit/>
            </a:bodyPr>
            <a:lstStyle/>
            <a:p>
              <a:r>
                <a:rPr lang="en-GB" b="1" dirty="0" smtClean="0">
                  <a:solidFill>
                    <a:srgbClr val="00559D"/>
                  </a:solidFill>
                  <a:latin typeface="Calibri" panose="020F0502020204030204" pitchFamily="34" charset="0"/>
                  <a:cs typeface="Calibri" panose="020F0502020204030204" pitchFamily="34" charset="0"/>
                </a:rPr>
                <a:t>Biological Insights</a:t>
              </a:r>
              <a:endParaRPr lang="en-GB" b="1" dirty="0">
                <a:solidFill>
                  <a:srgbClr val="00559D"/>
                </a:solidFill>
                <a:latin typeface="Calibri" panose="020F0502020204030204" pitchFamily="34" charset="0"/>
                <a:cs typeface="Calibri" panose="020F0502020204030204" pitchFamily="34" charset="0"/>
              </a:endParaRPr>
            </a:p>
          </p:txBody>
        </p:sp>
        <p:sp>
          <p:nvSpPr>
            <p:cNvPr id="11" name="Rounded Rectangle 10"/>
            <p:cNvSpPr/>
            <p:nvPr/>
          </p:nvSpPr>
          <p:spPr bwMode="auto">
            <a:xfrm>
              <a:off x="717556" y="3303364"/>
              <a:ext cx="7843832" cy="1779611"/>
            </a:xfrm>
            <a:prstGeom prst="roundRect">
              <a:avLst/>
            </a:prstGeom>
            <a:no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bg1">
                    <a:lumMod val="85000"/>
                  </a:schemeClr>
                </a:solidFill>
                <a:effectLst/>
                <a:latin typeface="Arial" charset="0"/>
              </a:endParaRPr>
            </a:p>
          </p:txBody>
        </p:sp>
      </p:grpSp>
      <p:grpSp>
        <p:nvGrpSpPr>
          <p:cNvPr id="13" name="Group 12"/>
          <p:cNvGrpSpPr/>
          <p:nvPr/>
        </p:nvGrpSpPr>
        <p:grpSpPr>
          <a:xfrm>
            <a:off x="717556" y="5313348"/>
            <a:ext cx="7843832" cy="1435942"/>
            <a:chOff x="717556" y="5313348"/>
            <a:chExt cx="7843832" cy="1435942"/>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185" y="5441940"/>
              <a:ext cx="1918806" cy="1195874"/>
            </a:xfrm>
            <a:prstGeom prst="rect">
              <a:avLst/>
            </a:prstGeom>
          </p:spPr>
        </p:pic>
        <p:sp>
          <p:nvSpPr>
            <p:cNvPr id="18" name="TextBox 17"/>
            <p:cNvSpPr txBox="1"/>
            <p:nvPr/>
          </p:nvSpPr>
          <p:spPr>
            <a:xfrm>
              <a:off x="5413775" y="5711899"/>
              <a:ext cx="1838196" cy="523220"/>
            </a:xfrm>
            <a:prstGeom prst="rect">
              <a:avLst/>
            </a:prstGeom>
            <a:noFill/>
          </p:spPr>
          <p:txBody>
            <a:bodyPr wrap="none" rtlCol="0">
              <a:spAutoFit/>
            </a:bodyPr>
            <a:lstStyle/>
            <a:p>
              <a:r>
                <a:rPr lang="en-GB" b="1" dirty="0" smtClean="0">
                  <a:solidFill>
                    <a:schemeClr val="bg1">
                      <a:lumMod val="85000"/>
                    </a:schemeClr>
                  </a:solidFill>
                  <a:latin typeface="Calibri" panose="020F0502020204030204" pitchFamily="34" charset="0"/>
                  <a:cs typeface="Calibri" panose="020F0502020204030204" pitchFamily="34" charset="0"/>
                </a:rPr>
                <a:t>Translation</a:t>
              </a:r>
              <a:endParaRPr lang="en-GB" b="1" dirty="0">
                <a:solidFill>
                  <a:schemeClr val="bg1">
                    <a:lumMod val="85000"/>
                  </a:schemeClr>
                </a:solidFill>
                <a:latin typeface="Calibri" panose="020F0502020204030204" pitchFamily="34" charset="0"/>
                <a:cs typeface="Calibri" panose="020F0502020204030204" pitchFamily="34" charset="0"/>
              </a:endParaRPr>
            </a:p>
          </p:txBody>
        </p:sp>
        <p:sp>
          <p:nvSpPr>
            <p:cNvPr id="19" name="Rounded Rectangle 18"/>
            <p:cNvSpPr/>
            <p:nvPr/>
          </p:nvSpPr>
          <p:spPr bwMode="auto">
            <a:xfrm>
              <a:off x="717556" y="5313348"/>
              <a:ext cx="7843832" cy="1435942"/>
            </a:xfrm>
            <a:prstGeom prst="roundRect">
              <a:avLst/>
            </a:prstGeom>
            <a:noFill/>
            <a:ln w="222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bg1">
                    <a:lumMod val="85000"/>
                  </a:schemeClr>
                </a:solidFill>
                <a:effectLst/>
                <a:latin typeface="Arial" charset="0"/>
              </a:endParaRPr>
            </a:p>
          </p:txBody>
        </p:sp>
      </p:grpSp>
    </p:spTree>
    <p:extLst>
      <p:ext uri="{BB962C8B-B14F-4D97-AF65-F5344CB8AC3E}">
        <p14:creationId xmlns:p14="http://schemas.microsoft.com/office/powerpoint/2010/main" val="110618569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34" y="170941"/>
            <a:ext cx="8229600" cy="828298"/>
          </a:xfrm>
        </p:spPr>
        <p:txBody>
          <a:bodyPr/>
          <a:lstStyle/>
          <a:p>
            <a:r>
              <a:rPr lang="en-GB" dirty="0" smtClean="0"/>
              <a:t>Convergence of Biological Pathways</a:t>
            </a:r>
            <a:endParaRPr lang="en-GB" dirty="0"/>
          </a:p>
        </p:txBody>
      </p:sp>
      <p:sp>
        <p:nvSpPr>
          <p:cNvPr id="3" name="Content Placeholder 2"/>
          <p:cNvSpPr>
            <a:spLocks noGrp="1"/>
          </p:cNvSpPr>
          <p:nvPr>
            <p:ph idx="1"/>
          </p:nvPr>
        </p:nvSpPr>
        <p:spPr>
          <a:xfrm>
            <a:off x="513761" y="1430521"/>
            <a:ext cx="8229600" cy="5271944"/>
          </a:xfrm>
        </p:spPr>
        <p:txBody>
          <a:bodyPr/>
          <a:lstStyle/>
          <a:p>
            <a:r>
              <a:rPr lang="en-GB" sz="2400" dirty="0" smtClean="0"/>
              <a:t>Glycaemic loci overlap some expected pathways:</a:t>
            </a:r>
          </a:p>
          <a:p>
            <a:pPr lvl="1"/>
            <a:r>
              <a:rPr lang="en-GB" sz="2000" dirty="0"/>
              <a:t>g</a:t>
            </a:r>
            <a:r>
              <a:rPr lang="en-GB" sz="2000" dirty="0" smtClean="0"/>
              <a:t>lucose metabolism, insulin secretion and processing</a:t>
            </a:r>
          </a:p>
          <a:p>
            <a:pPr lvl="2"/>
            <a:r>
              <a:rPr lang="en-GB" sz="1800" i="1" dirty="0" smtClean="0"/>
              <a:t>SLC2A2</a:t>
            </a:r>
            <a:r>
              <a:rPr lang="en-GB" sz="1800" dirty="0" smtClean="0"/>
              <a:t> (glucose transporter 2)</a:t>
            </a:r>
          </a:p>
          <a:p>
            <a:pPr lvl="2"/>
            <a:r>
              <a:rPr lang="en-GB" sz="1800" i="1" dirty="0" smtClean="0"/>
              <a:t>GCK</a:t>
            </a:r>
            <a:r>
              <a:rPr lang="en-GB" sz="1800" dirty="0" smtClean="0"/>
              <a:t> (</a:t>
            </a:r>
            <a:r>
              <a:rPr lang="en-GB" sz="1800" dirty="0" err="1" smtClean="0"/>
              <a:t>glucokinase</a:t>
            </a:r>
            <a:r>
              <a:rPr lang="en-GB" sz="1800" dirty="0" smtClean="0"/>
              <a:t>)</a:t>
            </a:r>
          </a:p>
          <a:p>
            <a:pPr lvl="2"/>
            <a:r>
              <a:rPr lang="en-GB" sz="1800" i="1" dirty="0" smtClean="0"/>
              <a:t>GCKR</a:t>
            </a:r>
            <a:r>
              <a:rPr lang="en-GB" sz="1800" dirty="0" smtClean="0"/>
              <a:t> (</a:t>
            </a:r>
            <a:r>
              <a:rPr lang="en-GB" sz="1800" dirty="0" err="1" smtClean="0"/>
              <a:t>Glucokinase</a:t>
            </a:r>
            <a:r>
              <a:rPr lang="en-GB" sz="1800" dirty="0" smtClean="0"/>
              <a:t> regulatory protein)</a:t>
            </a:r>
          </a:p>
          <a:p>
            <a:pPr lvl="2"/>
            <a:r>
              <a:rPr lang="en-GB" sz="1800" i="1" dirty="0" smtClean="0"/>
              <a:t>PCSK1</a:t>
            </a:r>
            <a:r>
              <a:rPr lang="en-GB" sz="1800" dirty="0" smtClean="0"/>
              <a:t> </a:t>
            </a:r>
            <a:r>
              <a:rPr lang="en-GB" sz="1800" dirty="0"/>
              <a:t>(encoding prohormone convertase 1/3, the first enzyme in the insulin processing </a:t>
            </a:r>
            <a:r>
              <a:rPr lang="en-GB" sz="1800" dirty="0" smtClean="0"/>
              <a:t>pathway)</a:t>
            </a:r>
          </a:p>
          <a:p>
            <a:pPr lvl="1"/>
            <a:r>
              <a:rPr lang="en-GB" sz="2000" dirty="0"/>
              <a:t>t</a:t>
            </a:r>
            <a:r>
              <a:rPr lang="en-GB" sz="2000" dirty="0" smtClean="0"/>
              <a:t>ranscription factors with a role in pancreatic development</a:t>
            </a:r>
          </a:p>
          <a:p>
            <a:pPr lvl="2"/>
            <a:r>
              <a:rPr lang="en-GB" sz="1800" i="1" dirty="0" smtClean="0"/>
              <a:t>PDX1</a:t>
            </a:r>
          </a:p>
          <a:p>
            <a:pPr lvl="2"/>
            <a:r>
              <a:rPr lang="en-GB" sz="1800" i="1" dirty="0" smtClean="0"/>
              <a:t>FOXA2</a:t>
            </a:r>
          </a:p>
          <a:p>
            <a:r>
              <a:rPr lang="en-GB" sz="2400" dirty="0"/>
              <a:t>F</a:t>
            </a:r>
            <a:r>
              <a:rPr lang="en-GB" sz="2400" dirty="0" smtClean="0"/>
              <a:t>irst </a:t>
            </a:r>
            <a:r>
              <a:rPr lang="en-GB" sz="2400" dirty="0"/>
              <a:t>human genetic evidence</a:t>
            </a:r>
            <a:r>
              <a:rPr lang="en-GB" sz="2400" dirty="0" smtClean="0"/>
              <a:t>  of importance circadian rhythm pathways: </a:t>
            </a:r>
          </a:p>
          <a:p>
            <a:pPr lvl="1"/>
            <a:r>
              <a:rPr lang="en-GB" sz="1800" i="1" dirty="0" smtClean="0"/>
              <a:t>MTNR1B</a:t>
            </a:r>
            <a:r>
              <a:rPr lang="en-GB" sz="2400" dirty="0" smtClean="0"/>
              <a:t> </a:t>
            </a:r>
            <a:r>
              <a:rPr lang="en-GB" sz="1800" dirty="0" smtClean="0"/>
              <a:t>(one of melatonin receptors)</a:t>
            </a:r>
          </a:p>
          <a:p>
            <a:pPr lvl="1"/>
            <a:r>
              <a:rPr lang="en-GB" sz="1800" i="1" dirty="0" smtClean="0"/>
              <a:t>CRY2 (</a:t>
            </a:r>
            <a:r>
              <a:rPr lang="en-GB" sz="1800" dirty="0" err="1"/>
              <a:t>Cryptochrome</a:t>
            </a:r>
            <a:r>
              <a:rPr lang="en-GB" sz="1800" dirty="0"/>
              <a:t> Circadian Clock </a:t>
            </a:r>
            <a:r>
              <a:rPr lang="en-GB" sz="1800" dirty="0" smtClean="0"/>
              <a:t>2)</a:t>
            </a:r>
            <a:endParaRPr lang="en-GB" sz="1800" i="1" dirty="0"/>
          </a:p>
        </p:txBody>
      </p:sp>
      <p:pic>
        <p:nvPicPr>
          <p:cNvPr id="4" name="Picture 3"/>
          <p:cNvPicPr>
            <a:picLocks noChangeAspect="1"/>
          </p:cNvPicPr>
          <p:nvPr/>
        </p:nvPicPr>
        <p:blipFill>
          <a:blip r:embed="rId3"/>
          <a:stretch>
            <a:fillRect/>
          </a:stretch>
        </p:blipFill>
        <p:spPr>
          <a:xfrm>
            <a:off x="56562" y="34863"/>
            <a:ext cx="1468771" cy="1178078"/>
          </a:xfrm>
          <a:prstGeom prst="rect">
            <a:avLst/>
          </a:prstGeom>
        </p:spPr>
      </p:pic>
    </p:spTree>
    <p:extLst>
      <p:ext uri="{BB962C8B-B14F-4D97-AF65-F5344CB8AC3E}">
        <p14:creationId xmlns:p14="http://schemas.microsoft.com/office/powerpoint/2010/main" val="3210024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894"/>
            <a:ext cx="8229600" cy="768350"/>
          </a:xfrm>
        </p:spPr>
        <p:txBody>
          <a:bodyPr/>
          <a:lstStyle/>
          <a:p>
            <a:r>
              <a:rPr lang="en-GB" dirty="0" smtClean="0"/>
              <a:t>Unanticipated Biological pathways</a:t>
            </a:r>
            <a:endParaRPr lang="en-GB" dirty="0"/>
          </a:p>
        </p:txBody>
      </p:sp>
      <p:sp>
        <p:nvSpPr>
          <p:cNvPr id="3" name="Content Placeholder 2"/>
          <p:cNvSpPr>
            <a:spLocks noGrp="1"/>
          </p:cNvSpPr>
          <p:nvPr>
            <p:ph idx="1"/>
          </p:nvPr>
        </p:nvSpPr>
        <p:spPr>
          <a:xfrm>
            <a:off x="503477" y="1060663"/>
            <a:ext cx="8229600" cy="1972823"/>
          </a:xfrm>
        </p:spPr>
        <p:txBody>
          <a:bodyPr/>
          <a:lstStyle/>
          <a:p>
            <a:pPr marL="0" indent="-400050"/>
            <a:r>
              <a:rPr lang="en-GB" sz="2200" dirty="0" smtClean="0"/>
              <a:t>Cell-cycle </a:t>
            </a:r>
            <a:r>
              <a:rPr lang="en-GB" sz="2200" dirty="0"/>
              <a:t>regulation </a:t>
            </a:r>
            <a:r>
              <a:rPr lang="en-GB" sz="2200" dirty="0" smtClean="0"/>
              <a:t>– highlighted </a:t>
            </a:r>
            <a:r>
              <a:rPr lang="en-GB" sz="2200" dirty="0"/>
              <a:t>by genes coding for cyclin-dependent kinase (CDK) inhibitors (</a:t>
            </a:r>
            <a:r>
              <a:rPr lang="en-GB" sz="2200" i="1" dirty="0"/>
              <a:t>CDKN2A</a:t>
            </a:r>
            <a:r>
              <a:rPr lang="en-GB" sz="2200" dirty="0"/>
              <a:t>-</a:t>
            </a:r>
            <a:r>
              <a:rPr lang="en-GB" sz="2200" i="1" dirty="0"/>
              <a:t>CDKN2B</a:t>
            </a:r>
            <a:r>
              <a:rPr lang="en-GB" sz="2200" dirty="0"/>
              <a:t>, </a:t>
            </a:r>
            <a:r>
              <a:rPr lang="en-GB" sz="2200" i="1" dirty="0"/>
              <a:t>CDKN1C</a:t>
            </a:r>
            <a:r>
              <a:rPr lang="en-GB" sz="2200" dirty="0"/>
              <a:t> and </a:t>
            </a:r>
            <a:r>
              <a:rPr lang="en-GB" sz="2200" i="1" dirty="0"/>
              <a:t>CDKN2C</a:t>
            </a:r>
            <a:r>
              <a:rPr lang="en-GB" sz="2200" dirty="0"/>
              <a:t>) and cyclins that activate CDKs (</a:t>
            </a:r>
            <a:r>
              <a:rPr lang="en-GB" sz="2200" i="1" dirty="0"/>
              <a:t>CCNE2</a:t>
            </a:r>
            <a:r>
              <a:rPr lang="en-GB" sz="2200" dirty="0"/>
              <a:t>, </a:t>
            </a:r>
            <a:r>
              <a:rPr lang="en-GB" sz="2200" i="1" dirty="0"/>
              <a:t>CCND2</a:t>
            </a:r>
            <a:r>
              <a:rPr lang="en-GB" sz="2200" dirty="0"/>
              <a:t> and </a:t>
            </a:r>
            <a:r>
              <a:rPr lang="en-GB" sz="2200" i="1" dirty="0"/>
              <a:t>CCNA2</a:t>
            </a:r>
            <a:r>
              <a:rPr lang="en-GB" sz="2200" dirty="0"/>
              <a:t>). Many of these regulate </a:t>
            </a:r>
            <a:r>
              <a:rPr lang="en-GB" sz="2200" i="1" dirty="0"/>
              <a:t>CDK4</a:t>
            </a:r>
            <a:r>
              <a:rPr lang="en-GB" sz="2200" dirty="0"/>
              <a:t> or </a:t>
            </a:r>
            <a:r>
              <a:rPr lang="en-GB" sz="2200" i="1" dirty="0"/>
              <a:t>CDK6</a:t>
            </a:r>
            <a:r>
              <a:rPr lang="en-GB" sz="2200" dirty="0"/>
              <a:t>, which are known to have a role in pancreatic </a:t>
            </a:r>
            <a:r>
              <a:rPr lang="el-GR" sz="2200" dirty="0"/>
              <a:t>β-</a:t>
            </a:r>
            <a:r>
              <a:rPr lang="en-GB" sz="2200" dirty="0"/>
              <a:t>cell </a:t>
            </a:r>
            <a:r>
              <a:rPr lang="en-GB" sz="2200" dirty="0" smtClean="0"/>
              <a:t>proliferation</a:t>
            </a:r>
            <a:r>
              <a:rPr lang="en-GB" sz="2200" baseline="30000" dirty="0" smtClean="0"/>
              <a:t>.</a:t>
            </a:r>
          </a:p>
          <a:p>
            <a:pPr marL="400050" lvl="2" indent="0">
              <a:buNone/>
            </a:pPr>
            <a:endParaRPr lang="en-GB" sz="1800"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77" y="3228908"/>
            <a:ext cx="6657842" cy="321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84819" y="6447712"/>
            <a:ext cx="1523815" cy="307777"/>
          </a:xfrm>
          <a:prstGeom prst="rect">
            <a:avLst/>
          </a:prstGeom>
          <a:noFill/>
        </p:spPr>
        <p:txBody>
          <a:bodyPr wrap="none" rtlCol="0">
            <a:spAutoFit/>
          </a:bodyPr>
          <a:lstStyle/>
          <a:p>
            <a:r>
              <a:rPr lang="en-GB" sz="1400" dirty="0" smtClean="0">
                <a:latin typeface="Calibri" pitchFamily="34" charset="0"/>
                <a:cs typeface="Calibri" pitchFamily="34" charset="0"/>
              </a:rPr>
              <a:t>Morris et al., 2012</a:t>
            </a:r>
            <a:endParaRPr lang="en-GB" sz="1400" dirty="0">
              <a:latin typeface="Calibri" pitchFamily="34" charset="0"/>
              <a:cs typeface="Calibri" pitchFamily="34" charset="0"/>
            </a:endParaRPr>
          </a:p>
        </p:txBody>
      </p:sp>
    </p:spTree>
    <p:extLst>
      <p:ext uri="{BB962C8B-B14F-4D97-AF65-F5344CB8AC3E}">
        <p14:creationId xmlns:p14="http://schemas.microsoft.com/office/powerpoint/2010/main" val="1786780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51118"/>
            <a:ext cx="8665029" cy="710882"/>
          </a:xfrm>
        </p:spPr>
        <p:txBody>
          <a:bodyPr/>
          <a:lstStyle/>
          <a:p>
            <a:r>
              <a:rPr lang="en-GB" sz="3200" dirty="0" smtClean="0">
                <a:solidFill>
                  <a:srgbClr val="FF0000"/>
                </a:solidFill>
                <a:latin typeface="Calibri" panose="020F0502020204030204" pitchFamily="34" charset="0"/>
              </a:rPr>
              <a:t>Pathways for Overall Adiposity vs Fat Distribution</a:t>
            </a:r>
            <a:endParaRPr lang="en-GB" sz="3200" dirty="0">
              <a:solidFill>
                <a:srgbClr val="FF0000"/>
              </a:solidFill>
              <a:latin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70395" y="1159476"/>
            <a:ext cx="4667792" cy="2415311"/>
          </a:xfrm>
          <a:prstGeom prst="rect">
            <a:avLst/>
          </a:prstGeom>
          <a:ln w="19050">
            <a:solidFill>
              <a:srgbClr val="00559D"/>
            </a:solidFill>
          </a:ln>
        </p:spPr>
      </p:pic>
      <p:sp>
        <p:nvSpPr>
          <p:cNvPr id="4" name="TextBox 3"/>
          <p:cNvSpPr txBox="1"/>
          <p:nvPr/>
        </p:nvSpPr>
        <p:spPr>
          <a:xfrm>
            <a:off x="4991305" y="1271792"/>
            <a:ext cx="4054721" cy="2554545"/>
          </a:xfrm>
          <a:prstGeom prst="rect">
            <a:avLst/>
          </a:prstGeom>
          <a:noFill/>
        </p:spPr>
        <p:txBody>
          <a:bodyPr wrap="square" rtlCol="0">
            <a:spAutoFit/>
          </a:bodyPr>
          <a:lstStyle/>
          <a:p>
            <a:pPr marL="342900" indent="-342900">
              <a:buFont typeface="Arial" panose="020B0604020202020204" pitchFamily="34" charset="0"/>
              <a:buChar char="•"/>
            </a:pPr>
            <a:r>
              <a:rPr lang="en-GB" sz="1600" dirty="0" smtClean="0">
                <a:solidFill>
                  <a:srgbClr val="00559D"/>
                </a:solidFill>
                <a:latin typeface="Calibri" panose="020F0502020204030204" pitchFamily="34" charset="0"/>
              </a:rPr>
              <a:t>Genes within BMI-associated loci are enriched for expression in brain and central nervous system</a:t>
            </a:r>
          </a:p>
          <a:p>
            <a:pPr marL="800100" lvl="1" indent="-342900">
              <a:buFont typeface="Arial" panose="020B0604020202020204" pitchFamily="34" charset="0"/>
              <a:buChar char="•"/>
            </a:pPr>
            <a:r>
              <a:rPr lang="en-GB" sz="1600" dirty="0">
                <a:solidFill>
                  <a:srgbClr val="00559D"/>
                </a:solidFill>
                <a:latin typeface="Calibri" panose="020F0502020204030204" pitchFamily="34" charset="0"/>
              </a:rPr>
              <a:t>Suggests genes are important in central control of appetite and energy expenditure</a:t>
            </a:r>
          </a:p>
          <a:p>
            <a:pPr marL="342900" indent="-342900">
              <a:buFont typeface="Arial" panose="020B0604020202020204" pitchFamily="34" charset="0"/>
              <a:buChar char="•"/>
            </a:pPr>
            <a:r>
              <a:rPr lang="en-GB" sz="1600" dirty="0">
                <a:solidFill>
                  <a:srgbClr val="00559D"/>
                </a:solidFill>
                <a:latin typeface="Calibri" panose="020F0502020204030204" pitchFamily="34" charset="0"/>
              </a:rPr>
              <a:t>We see overlapping signals in loci mapping close to established genes involved in monogenic/ severe  obesity: </a:t>
            </a:r>
            <a:r>
              <a:rPr lang="en-GB" sz="1600" i="1" dirty="0">
                <a:solidFill>
                  <a:srgbClr val="00559D"/>
                </a:solidFill>
                <a:latin typeface="Calibri" panose="020F0502020204030204" pitchFamily="34" charset="0"/>
              </a:rPr>
              <a:t>MC4R, POMC, SH2B1 , BDNF, </a:t>
            </a:r>
            <a:r>
              <a:rPr lang="en-GB" sz="1600" i="1" dirty="0" smtClean="0">
                <a:solidFill>
                  <a:srgbClr val="00559D"/>
                </a:solidFill>
                <a:latin typeface="Calibri" panose="020F0502020204030204" pitchFamily="34" charset="0"/>
              </a:rPr>
              <a:t>BBS4</a:t>
            </a:r>
            <a:endParaRPr lang="en-GB" sz="1600" i="1" dirty="0">
              <a:solidFill>
                <a:srgbClr val="00559D"/>
              </a:solidFill>
              <a:latin typeface="Calibri" panose="020F0502020204030204" pitchFamily="34" charset="0"/>
            </a:endParaRPr>
          </a:p>
        </p:txBody>
      </p:sp>
      <p:sp>
        <p:nvSpPr>
          <p:cNvPr id="5" name="Rounded Rectangle 4"/>
          <p:cNvSpPr/>
          <p:nvPr/>
        </p:nvSpPr>
        <p:spPr bwMode="auto">
          <a:xfrm>
            <a:off x="4991305" y="1140122"/>
            <a:ext cx="4054721" cy="2806477"/>
          </a:xfrm>
          <a:prstGeom prst="roundRect">
            <a:avLst/>
          </a:prstGeom>
          <a:no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3251180" y="1175960"/>
            <a:ext cx="1449115" cy="307777"/>
          </a:xfrm>
          <a:prstGeom prst="rect">
            <a:avLst/>
          </a:prstGeom>
          <a:noFill/>
        </p:spPr>
        <p:txBody>
          <a:bodyPr wrap="none" rtlCol="0">
            <a:spAutoFit/>
          </a:bodyPr>
          <a:lstStyle/>
          <a:p>
            <a:r>
              <a:rPr lang="en-GB" sz="1400" dirty="0" smtClean="0">
                <a:latin typeface="Calibri" panose="020F0502020204030204" pitchFamily="34" charset="0"/>
              </a:rPr>
              <a:t>Locke et al., 2015</a:t>
            </a:r>
            <a:endParaRPr lang="en-GB" sz="1400" dirty="0">
              <a:latin typeface="Calibri" panose="020F050202020403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95" y="4046759"/>
            <a:ext cx="4667792" cy="2466539"/>
          </a:xfrm>
          <a:prstGeom prst="rect">
            <a:avLst/>
          </a:prstGeom>
          <a:noFill/>
          <a:ln w="19050">
            <a:solidFill>
              <a:srgbClr val="00559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395" y="6517410"/>
            <a:ext cx="1624804" cy="307777"/>
          </a:xfrm>
          <a:prstGeom prst="rect">
            <a:avLst/>
          </a:prstGeom>
          <a:noFill/>
        </p:spPr>
        <p:txBody>
          <a:bodyPr wrap="none" rtlCol="0">
            <a:spAutoFit/>
          </a:bodyPr>
          <a:lstStyle/>
          <a:p>
            <a:r>
              <a:rPr lang="en-GB" sz="1400" dirty="0" err="1" smtClean="0">
                <a:latin typeface="Calibri" panose="020F0502020204030204" pitchFamily="34" charset="0"/>
              </a:rPr>
              <a:t>Shungin</a:t>
            </a:r>
            <a:r>
              <a:rPr lang="en-GB" sz="1400" dirty="0" smtClean="0">
                <a:latin typeface="Calibri" panose="020F0502020204030204" pitchFamily="34" charset="0"/>
              </a:rPr>
              <a:t> et al., 2105</a:t>
            </a:r>
            <a:endParaRPr lang="en-GB" sz="1400" dirty="0">
              <a:latin typeface="Calibri" panose="020F0502020204030204" pitchFamily="34" charset="0"/>
            </a:endParaRPr>
          </a:p>
        </p:txBody>
      </p:sp>
      <p:sp>
        <p:nvSpPr>
          <p:cNvPr id="9" name="TextBox 8"/>
          <p:cNvSpPr txBox="1"/>
          <p:nvPr/>
        </p:nvSpPr>
        <p:spPr>
          <a:xfrm>
            <a:off x="70395" y="748928"/>
            <a:ext cx="962123" cy="369332"/>
          </a:xfrm>
          <a:prstGeom prst="rect">
            <a:avLst/>
          </a:prstGeom>
          <a:noFill/>
        </p:spPr>
        <p:txBody>
          <a:bodyPr wrap="none" rtlCol="0">
            <a:spAutoFit/>
          </a:bodyPr>
          <a:lstStyle/>
          <a:p>
            <a:r>
              <a:rPr lang="en-GB" sz="1800" b="1" dirty="0" smtClean="0">
                <a:solidFill>
                  <a:srgbClr val="00559D"/>
                </a:solidFill>
                <a:latin typeface="Calibri" panose="020F0502020204030204" pitchFamily="34" charset="0"/>
              </a:rPr>
              <a:t>BMI loci</a:t>
            </a:r>
            <a:endParaRPr lang="en-GB" sz="1800" b="1" dirty="0">
              <a:solidFill>
                <a:srgbClr val="00559D"/>
              </a:solidFill>
              <a:latin typeface="Calibri" panose="020F0502020204030204" pitchFamily="34" charset="0"/>
            </a:endParaRPr>
          </a:p>
        </p:txBody>
      </p:sp>
      <p:sp>
        <p:nvSpPr>
          <p:cNvPr id="10" name="TextBox 9"/>
          <p:cNvSpPr txBox="1"/>
          <p:nvPr/>
        </p:nvSpPr>
        <p:spPr>
          <a:xfrm>
            <a:off x="0" y="3621852"/>
            <a:ext cx="1984389" cy="369332"/>
          </a:xfrm>
          <a:prstGeom prst="rect">
            <a:avLst/>
          </a:prstGeom>
          <a:noFill/>
        </p:spPr>
        <p:txBody>
          <a:bodyPr wrap="none" rtlCol="0">
            <a:spAutoFit/>
          </a:bodyPr>
          <a:lstStyle/>
          <a:p>
            <a:r>
              <a:rPr lang="en-GB" sz="1800" b="1" dirty="0" smtClean="0">
                <a:solidFill>
                  <a:srgbClr val="00559D"/>
                </a:solidFill>
                <a:latin typeface="Calibri" panose="020F0502020204030204" pitchFamily="34" charset="0"/>
              </a:rPr>
              <a:t>Waist-hip ratio loci</a:t>
            </a:r>
            <a:endParaRPr lang="en-GB" sz="1800" b="1" dirty="0">
              <a:solidFill>
                <a:srgbClr val="00559D"/>
              </a:solidFill>
              <a:latin typeface="Calibri" panose="020F0502020204030204" pitchFamily="34" charset="0"/>
            </a:endParaRPr>
          </a:p>
        </p:txBody>
      </p:sp>
      <p:sp>
        <p:nvSpPr>
          <p:cNvPr id="11" name="TextBox 10"/>
          <p:cNvSpPr txBox="1"/>
          <p:nvPr/>
        </p:nvSpPr>
        <p:spPr>
          <a:xfrm>
            <a:off x="4991305" y="4233192"/>
            <a:ext cx="3649436" cy="1354217"/>
          </a:xfrm>
          <a:prstGeom prst="rect">
            <a:avLst/>
          </a:prstGeom>
          <a:noFill/>
        </p:spPr>
        <p:txBody>
          <a:bodyPr wrap="square" rtlCol="0">
            <a:spAutoFit/>
          </a:bodyPr>
          <a:lstStyle/>
          <a:p>
            <a:pPr marL="342900" lvl="0" indent="-342900">
              <a:buFont typeface="Arial" panose="020B0604020202020204" pitchFamily="34" charset="0"/>
              <a:buChar char="•"/>
            </a:pPr>
            <a:r>
              <a:rPr lang="en-GB" sz="1800" dirty="0">
                <a:solidFill>
                  <a:srgbClr val="00559D"/>
                </a:solidFill>
                <a:latin typeface="Calibri" panose="020F0502020204030204" pitchFamily="34" charset="0"/>
              </a:rPr>
              <a:t>Genes within WHR-associated loci are enriched for expression in adipose tissue depots</a:t>
            </a:r>
          </a:p>
          <a:p>
            <a:endParaRPr lang="en-GB" dirty="0"/>
          </a:p>
        </p:txBody>
      </p:sp>
      <p:sp>
        <p:nvSpPr>
          <p:cNvPr id="12" name="Rounded Rectangle 11"/>
          <p:cNvSpPr/>
          <p:nvPr/>
        </p:nvSpPr>
        <p:spPr bwMode="auto">
          <a:xfrm>
            <a:off x="4991305" y="4206804"/>
            <a:ext cx="4054721" cy="1118508"/>
          </a:xfrm>
          <a:prstGeom prst="roundRect">
            <a:avLst/>
          </a:prstGeom>
          <a:no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77352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 Epidemiology</a:t>
            </a:r>
            <a:endParaRPr lang="en-GB" dirty="0"/>
          </a:p>
        </p:txBody>
      </p:sp>
      <p:sp>
        <p:nvSpPr>
          <p:cNvPr id="3" name="Content Placeholder 2"/>
          <p:cNvSpPr>
            <a:spLocks noGrp="1"/>
          </p:cNvSpPr>
          <p:nvPr>
            <p:ph idx="1"/>
          </p:nvPr>
        </p:nvSpPr>
        <p:spPr/>
        <p:txBody>
          <a:bodyPr/>
          <a:lstStyle/>
          <a:p>
            <a:r>
              <a:rPr lang="en-GB" dirty="0" smtClean="0"/>
              <a:t>Study the role of genes in determining or influencing health and disease risk, in families and in populations</a:t>
            </a:r>
          </a:p>
          <a:p>
            <a:endParaRPr lang="en-GB" dirty="0" smtClean="0"/>
          </a:p>
          <a:p>
            <a:r>
              <a:rPr lang="en-GB" dirty="0" smtClean="0"/>
              <a:t>Understand the interplay between genetic and environmental factors in influencing health and disease</a:t>
            </a:r>
            <a:endParaRPr lang="en-GB" dirty="0"/>
          </a:p>
        </p:txBody>
      </p:sp>
    </p:spTree>
    <p:extLst>
      <p:ext uri="{BB962C8B-B14F-4D97-AF65-F5344CB8AC3E}">
        <p14:creationId xmlns:p14="http://schemas.microsoft.com/office/powerpoint/2010/main" val="27356891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18"/>
            <a:ext cx="8229600" cy="825500"/>
          </a:xfrm>
        </p:spPr>
        <p:txBody>
          <a:bodyPr/>
          <a:lstStyle/>
          <a:p>
            <a:r>
              <a:rPr lang="en-GB" sz="3200" dirty="0" smtClean="0"/>
              <a:t>What have we learned from genetic studies of type 2 diabetes and obesity?</a:t>
            </a:r>
            <a:endParaRPr lang="en-GB" sz="3200" dirty="0"/>
          </a:p>
        </p:txBody>
      </p:sp>
      <p:grpSp>
        <p:nvGrpSpPr>
          <p:cNvPr id="8" name="Group 7"/>
          <p:cNvGrpSpPr/>
          <p:nvPr/>
        </p:nvGrpSpPr>
        <p:grpSpPr>
          <a:xfrm>
            <a:off x="717557" y="1146877"/>
            <a:ext cx="7843832" cy="2217545"/>
            <a:chOff x="717557" y="1146877"/>
            <a:chExt cx="7843832" cy="2217545"/>
          </a:xfrm>
        </p:grpSpPr>
        <p:sp>
          <p:nvSpPr>
            <p:cNvPr id="5" name="TextBox 4"/>
            <p:cNvSpPr txBox="1"/>
            <p:nvPr/>
          </p:nvSpPr>
          <p:spPr>
            <a:xfrm>
              <a:off x="923303" y="2284126"/>
              <a:ext cx="3433286" cy="1080296"/>
            </a:xfrm>
            <a:prstGeom prst="rect">
              <a:avLst/>
            </a:prstGeom>
            <a:noFill/>
          </p:spPr>
          <p:txBody>
            <a:bodyPr wrap="square" rtlCol="0">
              <a:spAutoFit/>
            </a:bodyPr>
            <a:lstStyle/>
            <a:p>
              <a:endParaRPr lang="en-GB" sz="1600" i="1" dirty="0">
                <a:latin typeface="Calibri" panose="020F0502020204030204" pitchFamily="34" charset="0"/>
                <a:cs typeface="Calibri" panose="020F0502020204030204" pitchFamily="34" charset="0"/>
              </a:endParaRPr>
            </a:p>
            <a:p>
              <a:r>
                <a:rPr lang="en-GB" sz="1600" i="1" dirty="0" smtClean="0">
                  <a:latin typeface="Calibri" panose="020F0502020204030204" pitchFamily="34" charset="0"/>
                  <a:cs typeface="Calibri" panose="020F0502020204030204" pitchFamily="34" charset="0"/>
                </a:rPr>
                <a:t>Architecture: "the </a:t>
              </a:r>
              <a:r>
                <a:rPr lang="en-GB" sz="1600" i="1" dirty="0">
                  <a:latin typeface="Calibri" panose="020F0502020204030204" pitchFamily="34" charset="0"/>
                  <a:cs typeface="Calibri" panose="020F0502020204030204" pitchFamily="34" charset="0"/>
                </a:rPr>
                <a:t>complex or carefully designed structure of </a:t>
              </a:r>
              <a:r>
                <a:rPr lang="en-GB" sz="1600" i="1" dirty="0" smtClean="0">
                  <a:latin typeface="Calibri" panose="020F0502020204030204" pitchFamily="34" charset="0"/>
                  <a:cs typeface="Calibri" panose="020F0502020204030204" pitchFamily="34" charset="0"/>
                </a:rPr>
                <a:t>something”</a:t>
              </a:r>
              <a:endParaRPr lang="en-GB" sz="1600" i="1" dirty="0">
                <a:latin typeface="Calibri" panose="020F0502020204030204" pitchFamily="34" charset="0"/>
                <a:cs typeface="Calibri" panose="020F0502020204030204" pitchFamily="34" charset="0"/>
              </a:endParaRPr>
            </a:p>
            <a:p>
              <a:endParaRPr lang="en-GB" sz="1600"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74" y="1235285"/>
              <a:ext cx="2544601" cy="1336904"/>
            </a:xfrm>
            <a:prstGeom prst="rect">
              <a:avLst/>
            </a:prstGeom>
          </p:spPr>
        </p:pic>
        <p:sp>
          <p:nvSpPr>
            <p:cNvPr id="6" name="TextBox 5"/>
            <p:cNvSpPr txBox="1"/>
            <p:nvPr/>
          </p:nvSpPr>
          <p:spPr>
            <a:xfrm>
              <a:off x="5192399" y="1709883"/>
              <a:ext cx="3259354" cy="523220"/>
            </a:xfrm>
            <a:prstGeom prst="rect">
              <a:avLst/>
            </a:prstGeom>
            <a:noFill/>
          </p:spPr>
          <p:txBody>
            <a:bodyPr wrap="none" rtlCol="0">
              <a:spAutoFit/>
            </a:bodyPr>
            <a:lstStyle/>
            <a:p>
              <a:r>
                <a:rPr lang="en-GB" b="1" dirty="0" smtClean="0">
                  <a:solidFill>
                    <a:schemeClr val="bg1">
                      <a:lumMod val="75000"/>
                    </a:schemeClr>
                  </a:solidFill>
                  <a:latin typeface="Calibri" panose="020F0502020204030204" pitchFamily="34" charset="0"/>
                  <a:cs typeface="Calibri" panose="020F0502020204030204" pitchFamily="34" charset="0"/>
                </a:rPr>
                <a:t>Genetic Architecture</a:t>
              </a:r>
              <a:endParaRPr lang="en-GB" b="1" dirty="0">
                <a:solidFill>
                  <a:schemeClr val="bg1">
                    <a:lumMod val="75000"/>
                  </a:schemeClr>
                </a:solidFill>
                <a:latin typeface="Calibri" panose="020F0502020204030204" pitchFamily="34" charset="0"/>
                <a:cs typeface="Calibri" panose="020F0502020204030204" pitchFamily="34" charset="0"/>
              </a:endParaRPr>
            </a:p>
          </p:txBody>
        </p:sp>
        <p:sp>
          <p:nvSpPr>
            <p:cNvPr id="7" name="Rounded Rectangle 6"/>
            <p:cNvSpPr/>
            <p:nvPr/>
          </p:nvSpPr>
          <p:spPr bwMode="auto">
            <a:xfrm>
              <a:off x="717557" y="1146877"/>
              <a:ext cx="7843832" cy="1908464"/>
            </a:xfrm>
            <a:prstGeom prst="roundRect">
              <a:avLst/>
            </a:prstGeom>
            <a:noFill/>
            <a:ln w="222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grpSp>
      <p:grpSp>
        <p:nvGrpSpPr>
          <p:cNvPr id="3" name="Group 2"/>
          <p:cNvGrpSpPr/>
          <p:nvPr/>
        </p:nvGrpSpPr>
        <p:grpSpPr>
          <a:xfrm>
            <a:off x="717556" y="5313348"/>
            <a:ext cx="7843832" cy="1435942"/>
            <a:chOff x="717556" y="5313348"/>
            <a:chExt cx="7843832" cy="1435942"/>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185" y="5441940"/>
              <a:ext cx="1918806" cy="1195874"/>
            </a:xfrm>
            <a:prstGeom prst="rect">
              <a:avLst/>
            </a:prstGeom>
            <a:ln>
              <a:solidFill>
                <a:srgbClr val="00559D"/>
              </a:solidFill>
            </a:ln>
          </p:spPr>
        </p:pic>
        <p:sp>
          <p:nvSpPr>
            <p:cNvPr id="18" name="TextBox 17"/>
            <p:cNvSpPr txBox="1"/>
            <p:nvPr/>
          </p:nvSpPr>
          <p:spPr>
            <a:xfrm>
              <a:off x="5192399" y="5673399"/>
              <a:ext cx="1838196" cy="523220"/>
            </a:xfrm>
            <a:prstGeom prst="rect">
              <a:avLst/>
            </a:prstGeom>
            <a:noFill/>
            <a:ln>
              <a:noFill/>
            </a:ln>
          </p:spPr>
          <p:txBody>
            <a:bodyPr wrap="none" rtlCol="0">
              <a:spAutoFit/>
            </a:bodyPr>
            <a:lstStyle/>
            <a:p>
              <a:r>
                <a:rPr lang="en-GB" b="1" dirty="0" smtClean="0">
                  <a:solidFill>
                    <a:srgbClr val="00559D"/>
                  </a:solidFill>
                  <a:latin typeface="Calibri" panose="020F0502020204030204" pitchFamily="34" charset="0"/>
                  <a:cs typeface="Calibri" panose="020F0502020204030204" pitchFamily="34" charset="0"/>
                </a:rPr>
                <a:t>Translation</a:t>
              </a:r>
              <a:endParaRPr lang="en-GB" b="1" dirty="0">
                <a:solidFill>
                  <a:srgbClr val="00559D"/>
                </a:solidFill>
                <a:latin typeface="Calibri" panose="020F0502020204030204" pitchFamily="34" charset="0"/>
                <a:cs typeface="Calibri" panose="020F0502020204030204" pitchFamily="34" charset="0"/>
              </a:endParaRPr>
            </a:p>
          </p:txBody>
        </p:sp>
        <p:sp>
          <p:nvSpPr>
            <p:cNvPr id="19" name="Rounded Rectangle 18"/>
            <p:cNvSpPr/>
            <p:nvPr/>
          </p:nvSpPr>
          <p:spPr bwMode="auto">
            <a:xfrm>
              <a:off x="717556" y="5313348"/>
              <a:ext cx="7843832" cy="1435942"/>
            </a:xfrm>
            <a:prstGeom prst="roundRect">
              <a:avLst/>
            </a:prstGeom>
            <a:no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559D"/>
                </a:solidFill>
                <a:effectLst/>
                <a:latin typeface="Arial" charset="0"/>
              </a:endParaRPr>
            </a:p>
          </p:txBody>
        </p:sp>
      </p:grpSp>
      <p:grpSp>
        <p:nvGrpSpPr>
          <p:cNvPr id="16" name="Group 15"/>
          <p:cNvGrpSpPr>
            <a:grpSpLocks noChangeAspect="1"/>
          </p:cNvGrpSpPr>
          <p:nvPr/>
        </p:nvGrpSpPr>
        <p:grpSpPr>
          <a:xfrm>
            <a:off x="717556" y="3303364"/>
            <a:ext cx="7843832" cy="1779611"/>
            <a:chOff x="171454" y="3209002"/>
            <a:chExt cx="8715368" cy="1977345"/>
          </a:xfrm>
        </p:grpSpPr>
        <p:pic>
          <p:nvPicPr>
            <p:cNvPr id="20" name="Picture 45" descr="D:\PROJECTS\Jan-06\23\others\nrm\images\nrm1837-f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020"/>
            <a:stretch/>
          </p:blipFill>
          <p:spPr bwMode="auto">
            <a:xfrm>
              <a:off x="541025" y="3294730"/>
              <a:ext cx="2700659" cy="186304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43501" y="4029069"/>
              <a:ext cx="2848216" cy="523220"/>
            </a:xfrm>
            <a:prstGeom prst="rect">
              <a:avLst/>
            </a:prstGeom>
            <a:noFill/>
          </p:spPr>
          <p:txBody>
            <a:bodyPr wrap="none" rtlCol="0">
              <a:spAutoFit/>
            </a:bodyPr>
            <a:lstStyle/>
            <a:p>
              <a:r>
                <a:rPr lang="en-GB" b="1" dirty="0" smtClean="0">
                  <a:solidFill>
                    <a:schemeClr val="bg1">
                      <a:lumMod val="85000"/>
                    </a:schemeClr>
                  </a:solidFill>
                  <a:latin typeface="Calibri" panose="020F0502020204030204" pitchFamily="34" charset="0"/>
                  <a:cs typeface="Calibri" panose="020F0502020204030204" pitchFamily="34" charset="0"/>
                </a:rPr>
                <a:t>Biological Insights</a:t>
              </a:r>
              <a:endParaRPr lang="en-GB" b="1" dirty="0">
                <a:solidFill>
                  <a:schemeClr val="bg1">
                    <a:lumMod val="85000"/>
                  </a:schemeClr>
                </a:solidFill>
                <a:latin typeface="Calibri" panose="020F0502020204030204" pitchFamily="34" charset="0"/>
                <a:cs typeface="Calibri" panose="020F0502020204030204" pitchFamily="34" charset="0"/>
              </a:endParaRPr>
            </a:p>
          </p:txBody>
        </p:sp>
        <p:sp>
          <p:nvSpPr>
            <p:cNvPr id="23" name="Rounded Rectangle 22"/>
            <p:cNvSpPr/>
            <p:nvPr/>
          </p:nvSpPr>
          <p:spPr bwMode="auto">
            <a:xfrm>
              <a:off x="171454" y="3209002"/>
              <a:ext cx="8715368" cy="1977345"/>
            </a:xfrm>
            <a:prstGeom prst="roundRect">
              <a:avLst/>
            </a:prstGeom>
            <a:noFill/>
            <a:ln w="222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bg1">
                    <a:lumMod val="85000"/>
                  </a:schemeClr>
                </a:solidFill>
                <a:effectLst/>
                <a:latin typeface="Arial" charset="0"/>
              </a:endParaRPr>
            </a:p>
          </p:txBody>
        </p:sp>
      </p:grpSp>
    </p:spTree>
    <p:extLst>
      <p:ext uri="{BB962C8B-B14F-4D97-AF65-F5344CB8AC3E}">
        <p14:creationId xmlns:p14="http://schemas.microsoft.com/office/powerpoint/2010/main" val="5756739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Translation Avenues</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6725"/>
          <a:stretch/>
        </p:blipFill>
        <p:spPr>
          <a:xfrm>
            <a:off x="503115" y="1982804"/>
            <a:ext cx="8389618" cy="2820202"/>
          </a:xfrm>
        </p:spPr>
      </p:pic>
      <p:sp>
        <p:nvSpPr>
          <p:cNvPr id="5" name="TextBox 4"/>
          <p:cNvSpPr txBox="1"/>
          <p:nvPr/>
        </p:nvSpPr>
        <p:spPr>
          <a:xfrm>
            <a:off x="0" y="6550223"/>
            <a:ext cx="2562112" cy="307777"/>
          </a:xfrm>
          <a:prstGeom prst="rect">
            <a:avLst/>
          </a:prstGeom>
          <a:noFill/>
        </p:spPr>
        <p:txBody>
          <a:bodyPr wrap="none" rtlCol="0">
            <a:spAutoFit/>
          </a:bodyPr>
          <a:lstStyle/>
          <a:p>
            <a:r>
              <a:rPr lang="en-GB" sz="1400" dirty="0" smtClean="0">
                <a:latin typeface="Calibri" panose="020F0502020204030204" pitchFamily="34" charset="0"/>
              </a:rPr>
              <a:t>Barroso and McCarthy, Cell 2019</a:t>
            </a:r>
            <a:endParaRPr lang="en-GB" sz="1400" dirty="0">
              <a:latin typeface="Calibri" panose="020F0502020204030204" pitchFamily="34" charset="0"/>
            </a:endParaRPr>
          </a:p>
        </p:txBody>
      </p:sp>
    </p:spTree>
    <p:extLst>
      <p:ext uri="{BB962C8B-B14F-4D97-AF65-F5344CB8AC3E}">
        <p14:creationId xmlns:p14="http://schemas.microsoft.com/office/powerpoint/2010/main" val="262469541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5" y="129496"/>
            <a:ext cx="8665028" cy="799418"/>
          </a:xfrm>
        </p:spPr>
        <p:txBody>
          <a:bodyPr/>
          <a:lstStyle/>
          <a:p>
            <a:r>
              <a:rPr lang="en-GB" sz="3600" dirty="0" smtClean="0">
                <a:solidFill>
                  <a:srgbClr val="FF0000"/>
                </a:solidFill>
                <a:latin typeface="Calibri" panose="020F0502020204030204" pitchFamily="34" charset="0"/>
              </a:rPr>
              <a:t>Mendelian Randomisation</a:t>
            </a:r>
            <a:endParaRPr lang="en-GB" sz="3600" dirty="0">
              <a:solidFill>
                <a:srgbClr val="FF0000"/>
              </a:solidFill>
              <a:latin typeface="Calibri" panose="020F0502020204030204" pitchFamily="34" charset="0"/>
            </a:endParaRPr>
          </a:p>
        </p:txBody>
      </p:sp>
      <p:sp>
        <p:nvSpPr>
          <p:cNvPr id="4" name="TextBox 3"/>
          <p:cNvSpPr txBox="1"/>
          <p:nvPr/>
        </p:nvSpPr>
        <p:spPr>
          <a:xfrm>
            <a:off x="2727587" y="6032647"/>
            <a:ext cx="3866764" cy="523220"/>
          </a:xfrm>
          <a:prstGeom prst="rect">
            <a:avLst/>
          </a:prstGeom>
          <a:noFill/>
        </p:spPr>
        <p:txBody>
          <a:bodyPr wrap="none" rtlCol="0">
            <a:spAutoFit/>
          </a:bodyPr>
          <a:lstStyle/>
          <a:p>
            <a:r>
              <a:rPr lang="en-GB" dirty="0" smtClean="0">
                <a:solidFill>
                  <a:srgbClr val="00559D"/>
                </a:solidFill>
                <a:latin typeface="Calibri" panose="020F0502020204030204" pitchFamily="34" charset="0"/>
              </a:rPr>
              <a:t>Genetic data =&gt; Causality</a:t>
            </a:r>
            <a:endParaRPr lang="en-GB" dirty="0">
              <a:solidFill>
                <a:srgbClr val="00559D"/>
              </a:solidFill>
              <a:latin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08" y="1278844"/>
            <a:ext cx="7843091" cy="401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1182" y="5878758"/>
            <a:ext cx="1564531" cy="307777"/>
          </a:xfrm>
          <a:prstGeom prst="rect">
            <a:avLst/>
          </a:prstGeom>
          <a:noFill/>
        </p:spPr>
        <p:txBody>
          <a:bodyPr wrap="none" rtlCol="0">
            <a:spAutoFit/>
          </a:bodyPr>
          <a:lstStyle/>
          <a:p>
            <a:r>
              <a:rPr lang="en-GB" sz="1400" dirty="0" smtClean="0">
                <a:solidFill>
                  <a:srgbClr val="00559D"/>
                </a:solidFill>
                <a:latin typeface="Calibri" panose="020F0502020204030204" pitchFamily="34" charset="0"/>
              </a:rPr>
              <a:t>Bennet et al., 2017</a:t>
            </a:r>
            <a:endParaRPr lang="en-GB" sz="1400" dirty="0">
              <a:solidFill>
                <a:srgbClr val="00559D"/>
              </a:solidFill>
              <a:latin typeface="Calibri" panose="020F0502020204030204" pitchFamily="34" charset="0"/>
            </a:endParaRPr>
          </a:p>
        </p:txBody>
      </p:sp>
    </p:spTree>
    <p:extLst>
      <p:ext uri="{BB962C8B-B14F-4D97-AF65-F5344CB8AC3E}">
        <p14:creationId xmlns:p14="http://schemas.microsoft.com/office/powerpoint/2010/main" val="3360053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4"/>
            <a:ext cx="8229600" cy="923847"/>
          </a:xfrm>
        </p:spPr>
        <p:txBody>
          <a:bodyPr>
            <a:normAutofit/>
          </a:bodyPr>
          <a:lstStyle/>
          <a:p>
            <a:r>
              <a:rPr lang="en-GB" dirty="0" smtClean="0"/>
              <a:t>Genetic Diagnosis -&gt; Targeted Treatment</a:t>
            </a:r>
            <a:endParaRPr lang="en-GB" dirty="0"/>
          </a:p>
        </p:txBody>
      </p:sp>
      <p:pic>
        <p:nvPicPr>
          <p:cNvPr id="1026" name="Picture 2"/>
          <p:cNvPicPr>
            <a:picLocks noChangeAspect="1" noChangeArrowheads="1"/>
          </p:cNvPicPr>
          <p:nvPr/>
        </p:nvPicPr>
        <p:blipFill>
          <a:blip r:embed="rId2"/>
          <a:srcRect/>
          <a:stretch>
            <a:fillRect/>
          </a:stretch>
        </p:blipFill>
        <p:spPr bwMode="auto">
          <a:xfrm>
            <a:off x="0" y="872286"/>
            <a:ext cx="4132733" cy="2681619"/>
          </a:xfrm>
          <a:prstGeom prst="rect">
            <a:avLst/>
          </a:prstGeom>
          <a:noFill/>
          <a:ln w="9525">
            <a:noFill/>
            <a:miter lim="800000"/>
            <a:headEnd/>
            <a:tailEnd/>
          </a:ln>
          <a:effectLst/>
        </p:spPr>
      </p:pic>
      <p:sp>
        <p:nvSpPr>
          <p:cNvPr id="5" name="TextBox 4"/>
          <p:cNvSpPr txBox="1"/>
          <p:nvPr/>
        </p:nvSpPr>
        <p:spPr>
          <a:xfrm>
            <a:off x="4555812" y="943537"/>
            <a:ext cx="1918795" cy="307777"/>
          </a:xfrm>
          <a:prstGeom prst="rect">
            <a:avLst/>
          </a:prstGeom>
          <a:noFill/>
        </p:spPr>
        <p:txBody>
          <a:bodyPr wrap="none" rtlCol="0">
            <a:spAutoFit/>
          </a:bodyPr>
          <a:lstStyle/>
          <a:p>
            <a:r>
              <a:rPr lang="en-GB" sz="1400" dirty="0" smtClean="0">
                <a:latin typeface="Calibri" pitchFamily="34" charset="0"/>
              </a:rPr>
              <a:t>Gloyn et al., 2004 NEJM</a:t>
            </a:r>
            <a:endParaRPr lang="en-GB" sz="1400" dirty="0">
              <a:latin typeface="Calibri" pitchFamily="34" charset="0"/>
            </a:endParaRPr>
          </a:p>
        </p:txBody>
      </p:sp>
      <p:pic>
        <p:nvPicPr>
          <p:cNvPr id="1027" name="Picture 3"/>
          <p:cNvPicPr>
            <a:picLocks noChangeAspect="1" noChangeArrowheads="1"/>
          </p:cNvPicPr>
          <p:nvPr/>
        </p:nvPicPr>
        <p:blipFill>
          <a:blip r:embed="rId3"/>
          <a:srcRect/>
          <a:stretch>
            <a:fillRect/>
          </a:stretch>
        </p:blipFill>
        <p:spPr bwMode="auto">
          <a:xfrm>
            <a:off x="3217092" y="3543300"/>
            <a:ext cx="5787665" cy="2480428"/>
          </a:xfrm>
          <a:prstGeom prst="rect">
            <a:avLst/>
          </a:prstGeom>
          <a:noFill/>
          <a:ln w="9525">
            <a:noFill/>
            <a:miter lim="800000"/>
            <a:headEnd/>
            <a:tailEnd/>
          </a:ln>
          <a:effectLst/>
        </p:spPr>
      </p:pic>
      <p:sp>
        <p:nvSpPr>
          <p:cNvPr id="7" name="TextBox 6"/>
          <p:cNvSpPr txBox="1"/>
          <p:nvPr/>
        </p:nvSpPr>
        <p:spPr>
          <a:xfrm>
            <a:off x="235670" y="4062953"/>
            <a:ext cx="2922309" cy="1323439"/>
          </a:xfrm>
          <a:prstGeom prst="rect">
            <a:avLst/>
          </a:prstGeom>
          <a:noFill/>
        </p:spPr>
        <p:txBody>
          <a:bodyPr wrap="square" rtlCol="0">
            <a:spAutoFit/>
          </a:bodyPr>
          <a:lstStyle/>
          <a:p>
            <a:r>
              <a:rPr lang="en-GB" sz="1600" dirty="0">
                <a:solidFill>
                  <a:srgbClr val="00559D"/>
                </a:solidFill>
                <a:latin typeface="Calibri" pitchFamily="34" charset="0"/>
              </a:rPr>
              <a:t>Patients with </a:t>
            </a:r>
            <a:r>
              <a:rPr lang="en-GB" sz="1600" i="1" dirty="0">
                <a:solidFill>
                  <a:srgbClr val="00559D"/>
                </a:solidFill>
                <a:latin typeface="Calibri" pitchFamily="34" charset="0"/>
              </a:rPr>
              <a:t>SUR1/ KCNJ11 </a:t>
            </a:r>
            <a:r>
              <a:rPr lang="en-GB" sz="1600" dirty="0">
                <a:solidFill>
                  <a:srgbClr val="00559D"/>
                </a:solidFill>
                <a:latin typeface="Calibri" pitchFamily="34" charset="0"/>
              </a:rPr>
              <a:t>mutations </a:t>
            </a:r>
            <a:r>
              <a:rPr lang="en-GB" sz="1600" dirty="0" smtClean="0">
                <a:solidFill>
                  <a:srgbClr val="00559D"/>
                </a:solidFill>
                <a:latin typeface="Calibri" pitchFamily="34" charset="0"/>
              </a:rPr>
              <a:t>previously on insulin  shown to have better glucose control and fewer hypoglycaemic episodes on sulfonylureas</a:t>
            </a:r>
            <a:endParaRPr lang="en-GB" sz="1600" dirty="0">
              <a:solidFill>
                <a:srgbClr val="00559D"/>
              </a:solidFill>
              <a:latin typeface="Calibri" pitchFamily="34" charset="0"/>
            </a:endParaRPr>
          </a:p>
        </p:txBody>
      </p:sp>
      <p:sp>
        <p:nvSpPr>
          <p:cNvPr id="8" name="TextBox 7"/>
          <p:cNvSpPr txBox="1"/>
          <p:nvPr/>
        </p:nvSpPr>
        <p:spPr>
          <a:xfrm>
            <a:off x="6621853" y="3075566"/>
            <a:ext cx="2118272" cy="307777"/>
          </a:xfrm>
          <a:prstGeom prst="rect">
            <a:avLst/>
          </a:prstGeom>
          <a:noFill/>
        </p:spPr>
        <p:txBody>
          <a:bodyPr wrap="none" rtlCol="0">
            <a:spAutoFit/>
          </a:bodyPr>
          <a:lstStyle/>
          <a:p>
            <a:r>
              <a:rPr lang="en-GB" sz="1400" dirty="0" smtClean="0">
                <a:latin typeface="Calibri" pitchFamily="34" charset="0"/>
              </a:rPr>
              <a:t>Pearson et al., 2006 NEJM</a:t>
            </a:r>
            <a:endParaRPr lang="en-GB" sz="1400" dirty="0">
              <a:latin typeface="Calibri" pitchFamily="34" charset="0"/>
            </a:endParaRPr>
          </a:p>
        </p:txBody>
      </p:sp>
      <p:sp>
        <p:nvSpPr>
          <p:cNvPr id="3" name="TextBox 2"/>
          <p:cNvSpPr txBox="1"/>
          <p:nvPr/>
        </p:nvSpPr>
        <p:spPr>
          <a:xfrm rot="10800000" flipV="1">
            <a:off x="4248337" y="1405262"/>
            <a:ext cx="4747031" cy="1077218"/>
          </a:xfrm>
          <a:prstGeom prst="rect">
            <a:avLst/>
          </a:prstGeom>
          <a:noFill/>
        </p:spPr>
        <p:txBody>
          <a:bodyPr wrap="square" rtlCol="0">
            <a:spAutoFit/>
          </a:bodyPr>
          <a:lstStyle/>
          <a:p>
            <a:r>
              <a:rPr lang="en-GB" sz="1600" dirty="0" smtClean="0">
                <a:solidFill>
                  <a:srgbClr val="00559D"/>
                </a:solidFill>
                <a:latin typeface="Calibri" panose="020F0502020204030204" pitchFamily="34" charset="0"/>
              </a:rPr>
              <a:t>Molecular diagnosis of permanent neonatal diabetes</a:t>
            </a:r>
          </a:p>
          <a:p>
            <a:pPr marL="285750" indent="-285750">
              <a:buFont typeface="Arial" panose="020B0604020202020204" pitchFamily="34" charset="0"/>
              <a:buChar char="•"/>
            </a:pPr>
            <a:r>
              <a:rPr lang="en-GB" sz="1600" dirty="0" smtClean="0">
                <a:solidFill>
                  <a:srgbClr val="00559D"/>
                </a:solidFill>
                <a:latin typeface="Calibri" panose="020F0502020204030204" pitchFamily="34" charset="0"/>
              </a:rPr>
              <a:t>activating mutations in the gene encoding Kir6.2 subunit of ATP-sensitive potassium channel (</a:t>
            </a:r>
            <a:r>
              <a:rPr lang="en-GB" sz="1600" i="1" dirty="0" smtClean="0">
                <a:solidFill>
                  <a:srgbClr val="00559D"/>
                </a:solidFill>
                <a:latin typeface="Calibri" panose="020F0502020204030204" pitchFamily="34" charset="0"/>
              </a:rPr>
              <a:t>KCNJ11</a:t>
            </a:r>
            <a:r>
              <a:rPr lang="en-GB" sz="1600" dirty="0" smtClean="0">
                <a:solidFill>
                  <a:srgbClr val="00559D"/>
                </a:solidFill>
                <a:latin typeface="Calibri" panose="020F0502020204030204" pitchFamily="34" charset="0"/>
              </a:rPr>
              <a:t>)</a:t>
            </a:r>
            <a:endParaRPr lang="en-GB" sz="1600" dirty="0">
              <a:solidFill>
                <a:srgbClr val="00559D"/>
              </a:solidFill>
              <a:latin typeface="Calibri" panose="020F0502020204030204" pitchFamily="34" charset="0"/>
            </a:endParaRPr>
          </a:p>
        </p:txBody>
      </p:sp>
    </p:spTree>
    <p:extLst>
      <p:ext uri="{BB962C8B-B14F-4D97-AF65-F5344CB8AC3E}">
        <p14:creationId xmlns:p14="http://schemas.microsoft.com/office/powerpoint/2010/main" val="172541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969"/>
            <a:ext cx="8229600" cy="923847"/>
          </a:xfrm>
        </p:spPr>
        <p:txBody>
          <a:bodyPr/>
          <a:lstStyle/>
          <a:p>
            <a:r>
              <a:rPr lang="en-GB" dirty="0" smtClean="0">
                <a:latin typeface="Calibri" panose="020F0502020204030204" pitchFamily="34" charset="0"/>
                <a:cs typeface="Calibri" panose="020F0502020204030204" pitchFamily="34" charset="0"/>
              </a:rPr>
              <a:t>Drug Response</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687910" y="1445658"/>
            <a:ext cx="4082603" cy="4525963"/>
          </a:xfrm>
        </p:spPr>
        <p:txBody>
          <a:bodyPr/>
          <a:lstStyle/>
          <a:p>
            <a:r>
              <a:rPr lang="en-GB" sz="2400" dirty="0" smtClean="0"/>
              <a:t>12% of diabetes patients are homozygous for </a:t>
            </a:r>
            <a:r>
              <a:rPr lang="en-GB" sz="2400" i="1" dirty="0" smtClean="0"/>
              <a:t>TCF7L2</a:t>
            </a:r>
            <a:r>
              <a:rPr lang="en-GB" sz="2400" dirty="0" smtClean="0"/>
              <a:t> rs1225372 risk allele (TT);</a:t>
            </a:r>
          </a:p>
          <a:p>
            <a:endParaRPr lang="en-GB" sz="1050" dirty="0" smtClean="0"/>
          </a:p>
          <a:p>
            <a:r>
              <a:rPr lang="en-GB" sz="2400" dirty="0" smtClean="0"/>
              <a:t>TT homozygous patients have a ~2-fold greater chance of not achieving HbA1c &lt;7% (i.e. fail treatment) on sulfonylureas than the 48% of GG patients</a:t>
            </a:r>
          </a:p>
          <a:p>
            <a:endParaRPr lang="en-GB" sz="1050" dirty="0" smtClean="0"/>
          </a:p>
        </p:txBody>
      </p:sp>
      <p:pic>
        <p:nvPicPr>
          <p:cNvPr id="3074" name="Picture 2"/>
          <p:cNvPicPr>
            <a:picLocks noChangeAspect="1" noChangeArrowheads="1"/>
          </p:cNvPicPr>
          <p:nvPr/>
        </p:nvPicPr>
        <p:blipFill>
          <a:blip r:embed="rId3"/>
          <a:srcRect/>
          <a:stretch>
            <a:fillRect/>
          </a:stretch>
        </p:blipFill>
        <p:spPr bwMode="auto">
          <a:xfrm>
            <a:off x="271730" y="1110400"/>
            <a:ext cx="4067175" cy="4972050"/>
          </a:xfrm>
          <a:prstGeom prst="rect">
            <a:avLst/>
          </a:prstGeom>
          <a:noFill/>
          <a:ln w="9525">
            <a:noFill/>
            <a:miter lim="800000"/>
            <a:headEnd/>
            <a:tailEnd/>
          </a:ln>
          <a:effectLst/>
        </p:spPr>
      </p:pic>
      <p:sp>
        <p:nvSpPr>
          <p:cNvPr id="5" name="TextBox 4"/>
          <p:cNvSpPr txBox="1"/>
          <p:nvPr/>
        </p:nvSpPr>
        <p:spPr>
          <a:xfrm>
            <a:off x="669701" y="1107583"/>
            <a:ext cx="1255985" cy="338554"/>
          </a:xfrm>
          <a:prstGeom prst="rect">
            <a:avLst/>
          </a:prstGeom>
          <a:noFill/>
        </p:spPr>
        <p:txBody>
          <a:bodyPr wrap="none" rtlCol="0">
            <a:spAutoFit/>
          </a:bodyPr>
          <a:lstStyle/>
          <a:p>
            <a:r>
              <a:rPr lang="en-GB" sz="1600" b="1" dirty="0" smtClean="0">
                <a:solidFill>
                  <a:srgbClr val="0070C0"/>
                </a:solidFill>
                <a:latin typeface="Calibri" pitchFamily="34" charset="0"/>
              </a:rPr>
              <a:t>Sulfonylurea</a:t>
            </a:r>
            <a:endParaRPr lang="en-GB" sz="1600" b="1" dirty="0">
              <a:solidFill>
                <a:srgbClr val="0070C0"/>
              </a:solidFill>
              <a:latin typeface="Calibri" pitchFamily="34" charset="0"/>
            </a:endParaRPr>
          </a:p>
        </p:txBody>
      </p:sp>
      <p:sp>
        <p:nvSpPr>
          <p:cNvPr id="6" name="TextBox 5"/>
          <p:cNvSpPr txBox="1"/>
          <p:nvPr/>
        </p:nvSpPr>
        <p:spPr>
          <a:xfrm>
            <a:off x="616039" y="3500909"/>
            <a:ext cx="1109919" cy="338554"/>
          </a:xfrm>
          <a:prstGeom prst="rect">
            <a:avLst/>
          </a:prstGeom>
          <a:noFill/>
        </p:spPr>
        <p:txBody>
          <a:bodyPr wrap="none" rtlCol="0">
            <a:spAutoFit/>
          </a:bodyPr>
          <a:lstStyle/>
          <a:p>
            <a:r>
              <a:rPr lang="en-GB" sz="1600" b="1" dirty="0" err="1" smtClean="0">
                <a:solidFill>
                  <a:srgbClr val="0070C0"/>
                </a:solidFill>
                <a:latin typeface="Calibri" pitchFamily="34" charset="0"/>
              </a:rPr>
              <a:t>Metformin</a:t>
            </a:r>
            <a:endParaRPr lang="en-GB" sz="1600" b="1" dirty="0">
              <a:solidFill>
                <a:srgbClr val="0070C0"/>
              </a:solidFill>
              <a:latin typeface="Calibri" pitchFamily="34" charset="0"/>
            </a:endParaRPr>
          </a:p>
        </p:txBody>
      </p:sp>
      <p:sp>
        <p:nvSpPr>
          <p:cNvPr id="7" name="TextBox 6"/>
          <p:cNvSpPr txBox="1"/>
          <p:nvPr/>
        </p:nvSpPr>
        <p:spPr>
          <a:xfrm>
            <a:off x="746975" y="3979571"/>
            <a:ext cx="954236" cy="307777"/>
          </a:xfrm>
          <a:prstGeom prst="rect">
            <a:avLst/>
          </a:prstGeom>
          <a:noFill/>
        </p:spPr>
        <p:txBody>
          <a:bodyPr wrap="none" rtlCol="0">
            <a:spAutoFit/>
          </a:bodyPr>
          <a:lstStyle/>
          <a:p>
            <a:r>
              <a:rPr lang="en-GB" sz="1400" dirty="0" smtClean="0">
                <a:solidFill>
                  <a:srgbClr val="000000"/>
                </a:solidFill>
                <a:latin typeface="Calibri" pitchFamily="34" charset="0"/>
              </a:rPr>
              <a:t>rs1225372</a:t>
            </a:r>
            <a:endParaRPr lang="en-GB" sz="1400" dirty="0">
              <a:solidFill>
                <a:srgbClr val="000000"/>
              </a:solidFill>
              <a:latin typeface="Calibri" pitchFamily="34" charset="0"/>
            </a:endParaRPr>
          </a:p>
        </p:txBody>
      </p:sp>
      <p:sp>
        <p:nvSpPr>
          <p:cNvPr id="8" name="TextBox 7"/>
          <p:cNvSpPr txBox="1"/>
          <p:nvPr/>
        </p:nvSpPr>
        <p:spPr>
          <a:xfrm>
            <a:off x="731950" y="1581945"/>
            <a:ext cx="954236" cy="307777"/>
          </a:xfrm>
          <a:prstGeom prst="rect">
            <a:avLst/>
          </a:prstGeom>
          <a:noFill/>
        </p:spPr>
        <p:txBody>
          <a:bodyPr wrap="none" rtlCol="0">
            <a:spAutoFit/>
          </a:bodyPr>
          <a:lstStyle/>
          <a:p>
            <a:r>
              <a:rPr lang="en-GB" sz="1400" dirty="0" smtClean="0">
                <a:solidFill>
                  <a:srgbClr val="000000"/>
                </a:solidFill>
                <a:latin typeface="Calibri" pitchFamily="34" charset="0"/>
              </a:rPr>
              <a:t>rs1225372</a:t>
            </a:r>
            <a:endParaRPr lang="en-GB" sz="1400" dirty="0">
              <a:solidFill>
                <a:srgbClr val="000000"/>
              </a:solidFill>
              <a:latin typeface="Calibri" pitchFamily="34" charset="0"/>
            </a:endParaRPr>
          </a:p>
        </p:txBody>
      </p:sp>
      <p:sp>
        <p:nvSpPr>
          <p:cNvPr id="9" name="TextBox 8"/>
          <p:cNvSpPr txBox="1"/>
          <p:nvPr/>
        </p:nvSpPr>
        <p:spPr>
          <a:xfrm rot="16200000">
            <a:off x="-1689084" y="3129567"/>
            <a:ext cx="3866251" cy="307777"/>
          </a:xfrm>
          <a:prstGeom prst="rect">
            <a:avLst/>
          </a:prstGeom>
          <a:noFill/>
        </p:spPr>
        <p:txBody>
          <a:bodyPr wrap="none" rtlCol="0">
            <a:spAutoFit/>
          </a:bodyPr>
          <a:lstStyle/>
          <a:p>
            <a:r>
              <a:rPr lang="en-GB" sz="1400" dirty="0" smtClean="0">
                <a:solidFill>
                  <a:srgbClr val="000000"/>
                </a:solidFill>
                <a:latin typeface="Calibri" pitchFamily="34" charset="0"/>
              </a:rPr>
              <a:t>Proportion Patients who achieve target HbA1c&lt;7%</a:t>
            </a:r>
            <a:endParaRPr lang="en-GB" sz="1400" dirty="0">
              <a:solidFill>
                <a:srgbClr val="000000"/>
              </a:solidFill>
              <a:latin typeface="Calibri" pitchFamily="34" charset="0"/>
            </a:endParaRPr>
          </a:p>
        </p:txBody>
      </p:sp>
      <p:sp>
        <p:nvSpPr>
          <p:cNvPr id="10" name="TextBox 9"/>
          <p:cNvSpPr txBox="1"/>
          <p:nvPr/>
        </p:nvSpPr>
        <p:spPr>
          <a:xfrm>
            <a:off x="283610" y="6339810"/>
            <a:ext cx="1825436" cy="338554"/>
          </a:xfrm>
          <a:prstGeom prst="rect">
            <a:avLst/>
          </a:prstGeom>
          <a:noFill/>
        </p:spPr>
        <p:txBody>
          <a:bodyPr wrap="none" rtlCol="0">
            <a:spAutoFit/>
          </a:bodyPr>
          <a:lstStyle/>
          <a:p>
            <a:r>
              <a:rPr lang="en-GB" sz="1600" dirty="0" smtClean="0">
                <a:solidFill>
                  <a:srgbClr val="000000"/>
                </a:solidFill>
                <a:latin typeface="Calibri" panose="020F0502020204030204" pitchFamily="34" charset="0"/>
                <a:cs typeface="Calibri" panose="020F0502020204030204" pitchFamily="34" charset="0"/>
              </a:rPr>
              <a:t>Pearson et al., 2007</a:t>
            </a:r>
            <a:endParaRPr lang="en-GB" sz="1600" dirty="0">
              <a:solidFill>
                <a:srgbClr val="000000"/>
              </a:solidFill>
              <a:latin typeface="Calibri" panose="020F0502020204030204" pitchFamily="34" charset="0"/>
              <a:cs typeface="Calibri" panose="020F0502020204030204" pitchFamily="34" charset="0"/>
            </a:endParaRPr>
          </a:p>
        </p:txBody>
      </p:sp>
      <p:sp>
        <p:nvSpPr>
          <p:cNvPr id="4" name="Oval 3"/>
          <p:cNvSpPr/>
          <p:nvPr/>
        </p:nvSpPr>
        <p:spPr bwMode="auto">
          <a:xfrm rot="21145063">
            <a:off x="1571986" y="2461508"/>
            <a:ext cx="2631757" cy="3406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4119774" y="2233978"/>
            <a:ext cx="438262" cy="400110"/>
          </a:xfrm>
          <a:prstGeom prst="rect">
            <a:avLst/>
          </a:prstGeom>
          <a:noFill/>
        </p:spPr>
        <p:txBody>
          <a:bodyPr wrap="none" rtlCol="0">
            <a:spAutoFit/>
          </a:bodyPr>
          <a:lstStyle/>
          <a:p>
            <a:r>
              <a:rPr lang="en-GB" sz="2000" dirty="0" smtClean="0">
                <a:solidFill>
                  <a:srgbClr val="FF0000"/>
                </a:solidFill>
                <a:latin typeface="Calibri" panose="020F0502020204030204" pitchFamily="34" charset="0"/>
                <a:cs typeface="Calibri" panose="020F0502020204030204" pitchFamily="34" charset="0"/>
              </a:rPr>
              <a:t>TT</a:t>
            </a:r>
            <a:endParaRPr lang="en-GB" sz="2000" dirty="0">
              <a:solidFill>
                <a:srgbClr val="FF0000"/>
              </a:solidFill>
              <a:latin typeface="Calibri" panose="020F0502020204030204" pitchFamily="34" charset="0"/>
              <a:cs typeface="Calibri" panose="020F0502020204030204" pitchFamily="34" charset="0"/>
            </a:endParaRPr>
          </a:p>
        </p:txBody>
      </p:sp>
      <p:sp>
        <p:nvSpPr>
          <p:cNvPr id="12" name="TextBox 11"/>
          <p:cNvSpPr txBox="1"/>
          <p:nvPr/>
        </p:nvSpPr>
        <p:spPr>
          <a:xfrm>
            <a:off x="1561018" y="4287348"/>
            <a:ext cx="5846715" cy="1384995"/>
          </a:xfrm>
          <a:prstGeom prst="rect">
            <a:avLst/>
          </a:prstGeom>
          <a:solidFill>
            <a:schemeClr val="tx1"/>
          </a:solidFill>
        </p:spPr>
        <p:txBody>
          <a:bodyPr wrap="square" rtlCol="0">
            <a:spAutoFit/>
          </a:bodyPr>
          <a:lstStyle/>
          <a:p>
            <a:pPr algn="ctr"/>
            <a:r>
              <a:rPr lang="en-GB" dirty="0" smtClean="0">
                <a:solidFill>
                  <a:schemeClr val="bg1"/>
                </a:solidFill>
                <a:latin typeface="Calibri" panose="020F0502020204030204" pitchFamily="34" charset="0"/>
                <a:cs typeface="Calibri" panose="020F0502020204030204" pitchFamily="34" charset="0"/>
              </a:rPr>
              <a:t>Knowledge of genotype at the </a:t>
            </a:r>
            <a:r>
              <a:rPr lang="en-GB" i="1" dirty="0" smtClean="0">
                <a:solidFill>
                  <a:schemeClr val="bg1"/>
                </a:solidFill>
                <a:latin typeface="Calibri" panose="020F0502020204030204" pitchFamily="34" charset="0"/>
                <a:cs typeface="Calibri" panose="020F0502020204030204" pitchFamily="34" charset="0"/>
              </a:rPr>
              <a:t>TCF7L2 </a:t>
            </a:r>
            <a:r>
              <a:rPr lang="en-GB" dirty="0" smtClean="0">
                <a:solidFill>
                  <a:schemeClr val="bg1"/>
                </a:solidFill>
                <a:latin typeface="Calibri" panose="020F0502020204030204" pitchFamily="34" charset="0"/>
                <a:cs typeface="Calibri" panose="020F0502020204030204" pitchFamily="34" charset="0"/>
              </a:rPr>
              <a:t>risk variant may influence treatment choice</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4492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6912"/>
          </a:xfrm>
        </p:spPr>
        <p:txBody>
          <a:bodyPr/>
          <a:lstStyle/>
          <a:p>
            <a:r>
              <a:rPr lang="en-GB" dirty="0" smtClean="0"/>
              <a:t>Target Discovery and Genetic Validation</a:t>
            </a:r>
            <a:endParaRPr lang="en-GB" dirty="0"/>
          </a:p>
        </p:txBody>
      </p:sp>
      <p:sp>
        <p:nvSpPr>
          <p:cNvPr id="3" name="Content Placeholder 2"/>
          <p:cNvSpPr>
            <a:spLocks noGrp="1"/>
          </p:cNvSpPr>
          <p:nvPr>
            <p:ph idx="1"/>
          </p:nvPr>
        </p:nvSpPr>
        <p:spPr>
          <a:xfrm>
            <a:off x="291351" y="1000125"/>
            <a:ext cx="8624049" cy="4525963"/>
          </a:xfrm>
        </p:spPr>
        <p:txBody>
          <a:bodyPr/>
          <a:lstStyle/>
          <a:p>
            <a:r>
              <a:rPr lang="en-GB" sz="2200" dirty="0"/>
              <a:t>Loss-of-function mutations that protect against disease risk (without other adverse effects) =&gt; validation for that gene as a </a:t>
            </a:r>
            <a:r>
              <a:rPr lang="en-GB" sz="2200" b="1" u="sng" dirty="0"/>
              <a:t>target</a:t>
            </a:r>
            <a:r>
              <a:rPr lang="en-GB" sz="2200" dirty="0"/>
              <a:t> for possible therapeutic inhibition</a:t>
            </a:r>
          </a:p>
          <a:p>
            <a:endParaRPr lang="en-GB" sz="2000" dirty="0"/>
          </a:p>
        </p:txBody>
      </p:sp>
      <p:sp>
        <p:nvSpPr>
          <p:cNvPr id="4" name="TextBox 3"/>
          <p:cNvSpPr txBox="1"/>
          <p:nvPr/>
        </p:nvSpPr>
        <p:spPr>
          <a:xfrm>
            <a:off x="7105175" y="1961757"/>
            <a:ext cx="1429366" cy="276999"/>
          </a:xfrm>
          <a:prstGeom prst="rect">
            <a:avLst/>
          </a:prstGeom>
          <a:noFill/>
        </p:spPr>
        <p:txBody>
          <a:bodyPr wrap="none" rtlCol="0">
            <a:spAutoFit/>
          </a:bodyPr>
          <a:lstStyle/>
          <a:p>
            <a:r>
              <a:rPr lang="en-GB" sz="1200" dirty="0" err="1" smtClean="0">
                <a:latin typeface="Calibri" panose="020F0502020204030204" pitchFamily="34" charset="0"/>
                <a:cs typeface="Calibri" panose="020F0502020204030204" pitchFamily="34" charset="0"/>
              </a:rPr>
              <a:t>Flannick</a:t>
            </a:r>
            <a:r>
              <a:rPr lang="en-GB" sz="1200" dirty="0" smtClean="0">
                <a:latin typeface="Calibri" panose="020F0502020204030204" pitchFamily="34" charset="0"/>
                <a:cs typeface="Calibri" panose="020F0502020204030204" pitchFamily="34" charset="0"/>
              </a:rPr>
              <a:t> et al., 2014</a:t>
            </a:r>
            <a:endParaRPr lang="en-GB" sz="1200" dirty="0">
              <a:latin typeface="Calibri" panose="020F0502020204030204" pitchFamily="34" charset="0"/>
              <a:cs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51" y="2257425"/>
            <a:ext cx="8338299" cy="458358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bwMode="auto">
          <a:xfrm>
            <a:off x="157162" y="6572251"/>
            <a:ext cx="8363091" cy="283047"/>
          </a:xfrm>
          <a:prstGeom prst="round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4986338" y="3343275"/>
            <a:ext cx="3686176" cy="2275345"/>
            <a:chOff x="4986338" y="3343275"/>
            <a:chExt cx="3686176" cy="2275345"/>
          </a:xfrm>
        </p:grpSpPr>
        <p:sp>
          <p:nvSpPr>
            <p:cNvPr id="9" name="Rounded Rectangle 8"/>
            <p:cNvSpPr/>
            <p:nvPr/>
          </p:nvSpPr>
          <p:spPr bwMode="auto">
            <a:xfrm>
              <a:off x="4986338" y="3343275"/>
              <a:ext cx="3643312" cy="2246769"/>
            </a:xfrm>
            <a:prstGeom prst="roundRect">
              <a:avLst/>
            </a:prstGeom>
            <a:solidFill>
              <a:schemeClr val="bg1"/>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5029202" y="3371851"/>
              <a:ext cx="3643312" cy="2246769"/>
            </a:xfrm>
            <a:prstGeom prst="rect">
              <a:avLst/>
            </a:prstGeom>
            <a:noFill/>
          </p:spPr>
          <p:txBody>
            <a:bodyPr wrap="square" rtlCol="0">
              <a:spAutoFit/>
            </a:bodyPr>
            <a:lstStyle/>
            <a:p>
              <a:r>
                <a:rPr lang="en-GB" dirty="0">
                  <a:solidFill>
                    <a:srgbClr val="FF0000"/>
                  </a:solidFill>
                  <a:latin typeface="Calibri" panose="020F0502020204030204" pitchFamily="34" charset="0"/>
                  <a:cs typeface="Calibri" panose="020F0502020204030204" pitchFamily="34" charset="0"/>
                </a:rPr>
                <a:t>Loss-of-function mutations in </a:t>
              </a:r>
              <a:r>
                <a:rPr lang="en-GB" i="1" dirty="0">
                  <a:solidFill>
                    <a:srgbClr val="FF0000"/>
                  </a:solidFill>
                  <a:latin typeface="Calibri" panose="020F0502020204030204" pitchFamily="34" charset="0"/>
                  <a:cs typeface="Calibri" panose="020F0502020204030204" pitchFamily="34" charset="0"/>
                </a:rPr>
                <a:t>SLC30A8</a:t>
              </a:r>
              <a:r>
                <a:rPr lang="en-GB" dirty="0">
                  <a:solidFill>
                    <a:srgbClr val="FF0000"/>
                  </a:solidFill>
                  <a:latin typeface="Calibri" panose="020F0502020204030204" pitchFamily="34" charset="0"/>
                  <a:cs typeface="Calibri" panose="020F0502020204030204" pitchFamily="34" charset="0"/>
                </a:rPr>
                <a:t> protect against T2D risk =&gt; New Possible Target for Inhibition</a:t>
              </a:r>
              <a:endParaRPr lang="en-GB" dirty="0"/>
            </a:p>
          </p:txBody>
        </p:sp>
      </p:grpSp>
    </p:spTree>
    <p:extLst>
      <p:ext uri="{BB962C8B-B14F-4D97-AF65-F5344CB8AC3E}">
        <p14:creationId xmlns:p14="http://schemas.microsoft.com/office/powerpoint/2010/main" val="3435885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dirty="0" smtClean="0"/>
              <a:t>Precision Health - Variants Impacting </a:t>
            </a:r>
            <a:r>
              <a:rPr lang="en-GB" sz="3200" dirty="0"/>
              <a:t>Diagnostic Accuracy of HbA1c </a:t>
            </a:r>
          </a:p>
        </p:txBody>
      </p:sp>
      <p:sp>
        <p:nvSpPr>
          <p:cNvPr id="3" name="Content Placeholder 2"/>
          <p:cNvSpPr>
            <a:spLocks noGrp="1"/>
          </p:cNvSpPr>
          <p:nvPr>
            <p:ph idx="1"/>
          </p:nvPr>
        </p:nvSpPr>
        <p:spPr>
          <a:xfrm>
            <a:off x="395536" y="1263663"/>
            <a:ext cx="8229600" cy="5015983"/>
          </a:xfrm>
        </p:spPr>
        <p:txBody>
          <a:bodyPr>
            <a:normAutofit fontScale="70000" lnSpcReduction="20000"/>
          </a:bodyPr>
          <a:lstStyle/>
          <a:p>
            <a:pPr marL="0" indent="0">
              <a:spcAft>
                <a:spcPts val="600"/>
              </a:spcAft>
              <a:buNone/>
            </a:pPr>
            <a:endParaRPr lang="en-GB" dirty="0" smtClean="0"/>
          </a:p>
          <a:p>
            <a:r>
              <a:rPr lang="en-GB" i="1" dirty="0" smtClean="0"/>
              <a:t>G6PD</a:t>
            </a:r>
            <a:r>
              <a:rPr lang="en-GB" dirty="0" smtClean="0"/>
              <a:t> variant G202A (MAF=11% in African Americans) associated with an absolute decrease in HbA1c of 0.81%units (95%CI 0.66-0.96) per allele in hemizygous men and 0.68%-units (95%CI 0.38-0.97) in homozygous women</a:t>
            </a:r>
          </a:p>
          <a:p>
            <a:endParaRPr lang="en-GB" dirty="0" smtClean="0"/>
          </a:p>
          <a:p>
            <a:pPr marL="342900" lvl="1" indent="-342900">
              <a:buFontTx/>
              <a:buChar char="•"/>
            </a:pPr>
            <a:r>
              <a:rPr lang="en-GB" sz="3400" i="1" dirty="0"/>
              <a:t>G6PD </a:t>
            </a:r>
            <a:r>
              <a:rPr lang="en-GB" sz="3400" dirty="0"/>
              <a:t>encodes glucose-6-phosphate dehydrogenase, mutations in </a:t>
            </a:r>
            <a:r>
              <a:rPr lang="en-GB" sz="3400" i="1" dirty="0"/>
              <a:t>G6PD</a:t>
            </a:r>
            <a:r>
              <a:rPr lang="en-GB" sz="3400" dirty="0"/>
              <a:t> cause G6PD deficiency, a haemolytic anaemia that reduces the lifespan of the erythrocyte but that confers protection against </a:t>
            </a:r>
            <a:r>
              <a:rPr lang="en-GB" sz="3400" dirty="0" smtClean="0"/>
              <a:t>malaria</a:t>
            </a:r>
          </a:p>
          <a:p>
            <a:pPr marL="342900" lvl="1" indent="-342900">
              <a:buFontTx/>
              <a:buChar char="•"/>
            </a:pPr>
            <a:endParaRPr lang="en-GB" dirty="0" smtClean="0"/>
          </a:p>
          <a:p>
            <a:r>
              <a:rPr lang="en-GB" dirty="0" smtClean="0"/>
              <a:t>This variant could cause ~2% (650K, 95CI 550K-740K) African American adults with T2D to remain undiagnosed</a:t>
            </a:r>
          </a:p>
          <a:p>
            <a:endParaRPr lang="en-GB" dirty="0" smtClean="0"/>
          </a:p>
          <a:p>
            <a:r>
              <a:rPr lang="en-GB" dirty="0"/>
              <a:t>T</a:t>
            </a:r>
            <a:r>
              <a:rPr lang="en-GB" dirty="0" smtClean="0"/>
              <a:t>esting </a:t>
            </a:r>
            <a:r>
              <a:rPr lang="en-GB" dirty="0"/>
              <a:t>for </a:t>
            </a:r>
            <a:r>
              <a:rPr lang="en-GB" i="1" dirty="0"/>
              <a:t>G6PD</a:t>
            </a:r>
            <a:r>
              <a:rPr lang="en-GB" dirty="0"/>
              <a:t> variants or alternative tests may be required for individuals of African ancestry</a:t>
            </a:r>
          </a:p>
          <a:p>
            <a:endParaRPr lang="en-GB" dirty="0"/>
          </a:p>
        </p:txBody>
      </p:sp>
      <p:sp>
        <p:nvSpPr>
          <p:cNvPr id="5" name="TextBox 4"/>
          <p:cNvSpPr txBox="1"/>
          <p:nvPr/>
        </p:nvSpPr>
        <p:spPr>
          <a:xfrm>
            <a:off x="288758" y="6439300"/>
            <a:ext cx="2677977" cy="307777"/>
          </a:xfrm>
          <a:prstGeom prst="rect">
            <a:avLst/>
          </a:prstGeom>
          <a:noFill/>
        </p:spPr>
        <p:txBody>
          <a:bodyPr wrap="none" rtlCol="0">
            <a:spAutoFit/>
          </a:bodyPr>
          <a:lstStyle/>
          <a:p>
            <a:r>
              <a:rPr lang="en-GB" sz="1400" dirty="0">
                <a:latin typeface="Calibri" panose="020F0502020204030204" pitchFamily="34" charset="0"/>
              </a:rPr>
              <a:t>Wheeler et al, </a:t>
            </a:r>
            <a:r>
              <a:rPr lang="en-GB" sz="1400" i="1" dirty="0" err="1">
                <a:latin typeface="Calibri" panose="020F0502020204030204" pitchFamily="34" charset="0"/>
              </a:rPr>
              <a:t>PloS</a:t>
            </a:r>
            <a:r>
              <a:rPr lang="en-GB" sz="1400" i="1" dirty="0">
                <a:latin typeface="Calibri" panose="020F0502020204030204" pitchFamily="34" charset="0"/>
              </a:rPr>
              <a:t> Medicine 2017</a:t>
            </a:r>
            <a:endParaRPr lang="en-GB" sz="1400" dirty="0">
              <a:latin typeface="Calibri" panose="020F0502020204030204" pitchFamily="34" charset="0"/>
            </a:endParaRPr>
          </a:p>
        </p:txBody>
      </p:sp>
    </p:spTree>
    <p:extLst>
      <p:ext uri="{BB962C8B-B14F-4D97-AF65-F5344CB8AC3E}">
        <p14:creationId xmlns:p14="http://schemas.microsoft.com/office/powerpoint/2010/main" val="380513513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129495"/>
            <a:ext cx="8229600" cy="1143000"/>
          </a:xfrm>
        </p:spPr>
        <p:txBody>
          <a:bodyPr/>
          <a:lstStyle/>
          <a:p>
            <a:r>
              <a:rPr lang="en-GB" dirty="0" smtClean="0"/>
              <a:t>Genetic Risk Score Type 2 Diabetes</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8519"/>
          <a:stretch/>
        </p:blipFill>
        <p:spPr bwMode="auto">
          <a:xfrm>
            <a:off x="227694" y="1582059"/>
            <a:ext cx="4779068" cy="265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bwMode="auto">
          <a:xfrm>
            <a:off x="5384799" y="1480461"/>
            <a:ext cx="3309257" cy="5076500"/>
          </a:xfrm>
          <a:prstGeom prst="roundRect">
            <a:avLst/>
          </a:prstGeom>
          <a:no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GB" sz="2000" dirty="0">
                <a:solidFill>
                  <a:srgbClr val="00559D"/>
                </a:solidFill>
                <a:latin typeface="Calibri" panose="020F0502020204030204" pitchFamily="34" charset="0"/>
              </a:rPr>
              <a:t>Polygenic risk </a:t>
            </a:r>
            <a:r>
              <a:rPr lang="en-GB" sz="2000" dirty="0" smtClean="0">
                <a:solidFill>
                  <a:srgbClr val="00559D"/>
                </a:solidFill>
                <a:latin typeface="Calibri" panose="020F0502020204030204" pitchFamily="34" charset="0"/>
              </a:rPr>
              <a:t>score (PRS) </a:t>
            </a:r>
            <a:r>
              <a:rPr lang="en-GB" sz="2000" dirty="0">
                <a:solidFill>
                  <a:srgbClr val="00559D"/>
                </a:solidFill>
                <a:latin typeface="Calibri" panose="020F0502020204030204" pitchFamily="34" charset="0"/>
              </a:rPr>
              <a:t>with 136,795 variants provided maximum discrimination – equivalent to that derived from BMI, age, and </a:t>
            </a:r>
            <a:r>
              <a:rPr lang="en-GB" sz="2000" dirty="0" smtClean="0">
                <a:solidFill>
                  <a:srgbClr val="00559D"/>
                </a:solidFill>
                <a:latin typeface="Calibri" panose="020F0502020204030204" pitchFamily="34" charset="0"/>
              </a:rPr>
              <a:t>sex</a:t>
            </a:r>
          </a:p>
          <a:p>
            <a:pPr marL="285750" indent="-285750">
              <a:buFont typeface="Arial" panose="020B0604020202020204" pitchFamily="34" charset="0"/>
              <a:buChar char="•"/>
            </a:pPr>
            <a:r>
              <a:rPr lang="en-GB" sz="2000" dirty="0" smtClean="0">
                <a:solidFill>
                  <a:srgbClr val="00559D"/>
                </a:solidFill>
                <a:latin typeface="Calibri" panose="020F0502020204030204" pitchFamily="34" charset="0"/>
              </a:rPr>
              <a:t>Individuals in the top 2.5% of PRS had 3.4-fold increased risk (prevalence = 11/2%) compared with median (prevalence =3.3%</a:t>
            </a:r>
            <a:endParaRPr lang="en-GB" sz="2000" dirty="0">
              <a:solidFill>
                <a:srgbClr val="00559D"/>
              </a:solidFill>
              <a:latin typeface="Calibri" panose="020F0502020204030204" pitchFamily="34" charset="0"/>
            </a:endParaRPr>
          </a:p>
        </p:txBody>
      </p:sp>
      <p:sp>
        <p:nvSpPr>
          <p:cNvPr id="7" name="TextBox 6"/>
          <p:cNvSpPr txBox="1"/>
          <p:nvPr/>
        </p:nvSpPr>
        <p:spPr>
          <a:xfrm>
            <a:off x="116114" y="6350782"/>
            <a:ext cx="1684115" cy="307777"/>
          </a:xfrm>
          <a:prstGeom prst="rect">
            <a:avLst/>
          </a:prstGeom>
          <a:noFill/>
        </p:spPr>
        <p:txBody>
          <a:bodyPr wrap="none" rtlCol="0">
            <a:spAutoFit/>
          </a:bodyPr>
          <a:lstStyle/>
          <a:p>
            <a:r>
              <a:rPr lang="en-GB" sz="1400" dirty="0" smtClean="0">
                <a:solidFill>
                  <a:srgbClr val="00559D"/>
                </a:solidFill>
                <a:latin typeface="Calibri" panose="020F0502020204030204" pitchFamily="34" charset="0"/>
              </a:rPr>
              <a:t>Mahajan et al., 2018</a:t>
            </a:r>
            <a:endParaRPr lang="en-GB" sz="1400" dirty="0">
              <a:solidFill>
                <a:srgbClr val="00559D"/>
              </a:solidFill>
              <a:latin typeface="Calibri" panose="020F0502020204030204" pitchFamily="34" charset="0"/>
            </a:endParaRPr>
          </a:p>
        </p:txBody>
      </p:sp>
      <p:sp>
        <p:nvSpPr>
          <p:cNvPr id="8" name="TextBox 7"/>
          <p:cNvSpPr txBox="1"/>
          <p:nvPr/>
        </p:nvSpPr>
        <p:spPr>
          <a:xfrm>
            <a:off x="227694" y="4658380"/>
            <a:ext cx="5006762" cy="954107"/>
          </a:xfrm>
          <a:prstGeom prst="rect">
            <a:avLst/>
          </a:prstGeom>
          <a:noFill/>
        </p:spPr>
        <p:txBody>
          <a:bodyPr wrap="square" rtlCol="0">
            <a:spAutoFit/>
          </a:bodyPr>
          <a:lstStyle/>
          <a:p>
            <a:r>
              <a:rPr lang="en-GB" dirty="0" smtClean="0">
                <a:solidFill>
                  <a:srgbClr val="00559D"/>
                </a:solidFill>
              </a:rPr>
              <a:t>Clinical utility of PRS still very much debated!</a:t>
            </a:r>
            <a:endParaRPr lang="en-GB" dirty="0">
              <a:solidFill>
                <a:srgbClr val="00559D"/>
              </a:solidFill>
            </a:endParaRPr>
          </a:p>
        </p:txBody>
      </p:sp>
    </p:spTree>
    <p:extLst>
      <p:ext uri="{BB962C8B-B14F-4D97-AF65-F5344CB8AC3E}">
        <p14:creationId xmlns:p14="http://schemas.microsoft.com/office/powerpoint/2010/main" val="33226367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80"/>
            <a:ext cx="8229600" cy="772364"/>
          </a:xfrm>
        </p:spPr>
        <p:txBody>
          <a:bodyPr/>
          <a:lstStyle/>
          <a:p>
            <a:r>
              <a:rPr lang="en-GB" dirty="0" smtClean="0"/>
              <a:t>Genetic Studies of Type 2 Diabetes &amp; Obesity</a:t>
            </a:r>
            <a:endParaRPr lang="en-GB" dirty="0"/>
          </a:p>
        </p:txBody>
      </p:sp>
      <p:sp>
        <p:nvSpPr>
          <p:cNvPr id="3" name="Content Placeholder 2"/>
          <p:cNvSpPr>
            <a:spLocks noGrp="1"/>
          </p:cNvSpPr>
          <p:nvPr>
            <p:ph idx="1"/>
          </p:nvPr>
        </p:nvSpPr>
        <p:spPr>
          <a:xfrm>
            <a:off x="457200" y="1160897"/>
            <a:ext cx="8229600" cy="4525963"/>
          </a:xfrm>
        </p:spPr>
        <p:txBody>
          <a:bodyPr/>
          <a:lstStyle/>
          <a:p>
            <a:r>
              <a:rPr lang="en-GB" sz="2800" dirty="0" smtClean="0"/>
              <a:t>Genetic Architecture</a:t>
            </a:r>
          </a:p>
          <a:p>
            <a:pPr lvl="1"/>
            <a:r>
              <a:rPr lang="en-GB" sz="2000" dirty="0" smtClean="0"/>
              <a:t>Most </a:t>
            </a:r>
            <a:r>
              <a:rPr lang="en-GB" sz="2000" dirty="0"/>
              <a:t>risk alleles are common,  have small effect sizes,  and map outside coding </a:t>
            </a:r>
            <a:r>
              <a:rPr lang="en-GB" sz="2000" dirty="0" smtClean="0"/>
              <a:t>regions</a:t>
            </a:r>
          </a:p>
          <a:p>
            <a:pPr lvl="1"/>
            <a:r>
              <a:rPr lang="en-GB" sz="2000" dirty="0" smtClean="0"/>
              <a:t>Some loci overlap </a:t>
            </a:r>
            <a:r>
              <a:rPr lang="en-GB" sz="2000" dirty="0"/>
              <a:t>with monogenic forms of </a:t>
            </a:r>
            <a:r>
              <a:rPr lang="en-GB" sz="2000" dirty="0" smtClean="0"/>
              <a:t>disease</a:t>
            </a:r>
          </a:p>
          <a:p>
            <a:pPr lvl="1"/>
            <a:r>
              <a:rPr lang="en-GB" sz="2000" dirty="0" smtClean="0"/>
              <a:t>One locus/multiple signals/ causal variants</a:t>
            </a:r>
            <a:endParaRPr lang="en-GB" sz="2000" dirty="0"/>
          </a:p>
          <a:p>
            <a:pPr lvl="1"/>
            <a:r>
              <a:rPr lang="en-GB" sz="2000" dirty="0" smtClean="0"/>
              <a:t>Role of rare variants still largely untested in sufficiently powered studies</a:t>
            </a:r>
          </a:p>
          <a:p>
            <a:r>
              <a:rPr lang="en-GB" sz="2400" dirty="0" smtClean="0"/>
              <a:t> </a:t>
            </a:r>
            <a:r>
              <a:rPr lang="en-GB" sz="2800" dirty="0" smtClean="0"/>
              <a:t>New biological insights and unanticipated pathways</a:t>
            </a:r>
          </a:p>
          <a:p>
            <a:r>
              <a:rPr lang="en-GB" sz="2800" dirty="0" smtClean="0"/>
              <a:t>Translation opportunities</a:t>
            </a:r>
            <a:endParaRPr lang="en-GB" sz="2800" dirty="0"/>
          </a:p>
          <a:p>
            <a:pPr lvl="1"/>
            <a:r>
              <a:rPr lang="en-GB" sz="2000" dirty="0" smtClean="0"/>
              <a:t>Drug target identification</a:t>
            </a:r>
          </a:p>
          <a:p>
            <a:pPr lvl="1"/>
            <a:r>
              <a:rPr lang="en-GB" sz="2000" dirty="0" smtClean="0"/>
              <a:t>Pharmacogenetics (drug response/ adverse reaction)</a:t>
            </a:r>
            <a:endParaRPr lang="en-GB" sz="2000" dirty="0"/>
          </a:p>
          <a:p>
            <a:pPr lvl="1"/>
            <a:r>
              <a:rPr lang="en-GB" sz="2000" dirty="0"/>
              <a:t>Genetic variants to understand disease aetiology </a:t>
            </a:r>
          </a:p>
          <a:p>
            <a:pPr lvl="1"/>
            <a:r>
              <a:rPr lang="en-GB" sz="2000" dirty="0"/>
              <a:t>Genetic variants could be important for precision medicine</a:t>
            </a:r>
          </a:p>
          <a:p>
            <a:pPr marL="0" indent="0">
              <a:buNone/>
            </a:pPr>
            <a:endParaRPr lang="en-GB" sz="2800" dirty="0" smtClean="0"/>
          </a:p>
          <a:p>
            <a:endParaRPr lang="en-GB" sz="2400" dirty="0" smtClean="0"/>
          </a:p>
          <a:p>
            <a:pPr lvl="1"/>
            <a:endParaRPr lang="en-GB" sz="2000" dirty="0"/>
          </a:p>
        </p:txBody>
      </p:sp>
    </p:spTree>
    <p:extLst>
      <p:ext uri="{BB962C8B-B14F-4D97-AF65-F5344CB8AC3E}">
        <p14:creationId xmlns:p14="http://schemas.microsoft.com/office/powerpoint/2010/main" val="3210225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14290"/>
            <a:ext cx="9144000" cy="609600"/>
          </a:xfrm>
        </p:spPr>
        <p:txBody>
          <a:bodyPr/>
          <a:lstStyle/>
          <a:p>
            <a:pPr eaLnBrk="1" hangingPunct="1"/>
            <a:r>
              <a:rPr lang="en-GB" sz="3600" dirty="0" smtClean="0"/>
              <a:t>Genes and Environment in Disease</a:t>
            </a:r>
          </a:p>
        </p:txBody>
      </p:sp>
      <p:sp>
        <p:nvSpPr>
          <p:cNvPr id="5123" name="Text Box 3"/>
          <p:cNvSpPr txBox="1">
            <a:spLocks noChangeArrowheads="1"/>
          </p:cNvSpPr>
          <p:nvPr/>
        </p:nvSpPr>
        <p:spPr bwMode="auto">
          <a:xfrm>
            <a:off x="29278" y="5292725"/>
            <a:ext cx="3949016" cy="523212"/>
          </a:xfrm>
          <a:prstGeom prst="rect">
            <a:avLst/>
          </a:prstGeom>
          <a:noFill/>
          <a:ln w="9525">
            <a:noFill/>
            <a:miter lim="800000"/>
            <a:headEnd/>
            <a:tailEnd/>
          </a:ln>
        </p:spPr>
        <p:txBody>
          <a:bodyPr wrap="none" lIns="91433" tIns="45716" rIns="91433" bIns="45716">
            <a:spAutoFit/>
          </a:bodyPr>
          <a:lstStyle/>
          <a:p>
            <a:pPr algn="r"/>
            <a:r>
              <a:rPr lang="en-GB" dirty="0" smtClean="0">
                <a:solidFill>
                  <a:srgbClr val="00559D"/>
                </a:solidFill>
                <a:latin typeface="Calibri" pitchFamily="34" charset="0"/>
              </a:rPr>
              <a:t>Monogenic (MODY, NDM)</a:t>
            </a:r>
            <a:endParaRPr lang="en-GB" dirty="0">
              <a:solidFill>
                <a:srgbClr val="00559D"/>
              </a:solidFill>
              <a:latin typeface="Calibri" pitchFamily="34" charset="0"/>
            </a:endParaRPr>
          </a:p>
        </p:txBody>
      </p:sp>
      <p:sp>
        <p:nvSpPr>
          <p:cNvPr id="5124" name="Text Box 4"/>
          <p:cNvSpPr txBox="1">
            <a:spLocks noChangeArrowheads="1"/>
          </p:cNvSpPr>
          <p:nvPr/>
        </p:nvSpPr>
        <p:spPr bwMode="auto">
          <a:xfrm>
            <a:off x="315948" y="3768725"/>
            <a:ext cx="3676650" cy="519113"/>
          </a:xfrm>
          <a:prstGeom prst="rect">
            <a:avLst/>
          </a:prstGeom>
          <a:noFill/>
          <a:ln w="9525">
            <a:noFill/>
            <a:miter lim="800000"/>
            <a:headEnd/>
            <a:tailEnd/>
          </a:ln>
        </p:spPr>
        <p:txBody>
          <a:bodyPr lIns="91433" tIns="45716" rIns="91433" bIns="45716">
            <a:spAutoFit/>
          </a:bodyPr>
          <a:lstStyle/>
          <a:p>
            <a:pPr algn="r"/>
            <a:r>
              <a:rPr lang="en-GB" dirty="0">
                <a:solidFill>
                  <a:srgbClr val="00559D"/>
                </a:solidFill>
                <a:latin typeface="Calibri" pitchFamily="34" charset="0"/>
              </a:rPr>
              <a:t>Type 2 Diabetes</a:t>
            </a:r>
          </a:p>
        </p:txBody>
      </p:sp>
      <p:sp>
        <p:nvSpPr>
          <p:cNvPr id="5125" name="Text Box 5"/>
          <p:cNvSpPr txBox="1">
            <a:spLocks noChangeArrowheads="1"/>
          </p:cNvSpPr>
          <p:nvPr/>
        </p:nvSpPr>
        <p:spPr bwMode="auto">
          <a:xfrm>
            <a:off x="1703407" y="3051175"/>
            <a:ext cx="2274887" cy="519113"/>
          </a:xfrm>
          <a:prstGeom prst="rect">
            <a:avLst/>
          </a:prstGeom>
          <a:noFill/>
          <a:ln w="9525">
            <a:noFill/>
            <a:miter lim="800000"/>
            <a:headEnd/>
            <a:tailEnd/>
          </a:ln>
        </p:spPr>
        <p:txBody>
          <a:bodyPr lIns="91433" tIns="45716" rIns="91433" bIns="45716">
            <a:spAutoFit/>
          </a:bodyPr>
          <a:lstStyle/>
          <a:p>
            <a:pPr algn="r"/>
            <a:r>
              <a:rPr lang="en-GB" dirty="0">
                <a:solidFill>
                  <a:srgbClr val="00559D"/>
                </a:solidFill>
                <a:latin typeface="Calibri" pitchFamily="34" charset="0"/>
              </a:rPr>
              <a:t>Obesity</a:t>
            </a:r>
          </a:p>
        </p:txBody>
      </p:sp>
      <p:sp>
        <p:nvSpPr>
          <p:cNvPr id="5126" name="Text Box 6"/>
          <p:cNvSpPr txBox="1">
            <a:spLocks noChangeArrowheads="1"/>
          </p:cNvSpPr>
          <p:nvPr/>
        </p:nvSpPr>
        <p:spPr bwMode="auto">
          <a:xfrm>
            <a:off x="255623" y="1755775"/>
            <a:ext cx="3736975" cy="519113"/>
          </a:xfrm>
          <a:prstGeom prst="rect">
            <a:avLst/>
          </a:prstGeom>
          <a:noFill/>
          <a:ln w="9525">
            <a:noFill/>
            <a:miter lim="800000"/>
            <a:headEnd/>
            <a:tailEnd/>
          </a:ln>
        </p:spPr>
        <p:txBody>
          <a:bodyPr lIns="91433" tIns="45716" rIns="91433" bIns="45716">
            <a:spAutoFit/>
          </a:bodyPr>
          <a:lstStyle/>
          <a:p>
            <a:pPr algn="r"/>
            <a:r>
              <a:rPr lang="en-GB" dirty="0">
                <a:solidFill>
                  <a:srgbClr val="00559D"/>
                </a:solidFill>
                <a:latin typeface="Calibri" pitchFamily="34" charset="0"/>
              </a:rPr>
              <a:t>Infectious Disease</a:t>
            </a:r>
          </a:p>
        </p:txBody>
      </p:sp>
      <p:grpSp>
        <p:nvGrpSpPr>
          <p:cNvPr id="3" name="Group 2"/>
          <p:cNvGrpSpPr/>
          <p:nvPr/>
        </p:nvGrpSpPr>
        <p:grpSpPr>
          <a:xfrm>
            <a:off x="4437082" y="1647825"/>
            <a:ext cx="2849562" cy="4191000"/>
            <a:chOff x="4437082" y="1647825"/>
            <a:chExt cx="2849562" cy="4191000"/>
          </a:xfrm>
        </p:grpSpPr>
        <p:sp>
          <p:nvSpPr>
            <p:cNvPr id="5131" name="AutoShape 8"/>
            <p:cNvSpPr>
              <a:spLocks noChangeArrowheads="1"/>
            </p:cNvSpPr>
            <p:nvPr/>
          </p:nvSpPr>
          <p:spPr bwMode="auto">
            <a:xfrm rot="10800000">
              <a:off x="4437082" y="1647825"/>
              <a:ext cx="2849562" cy="4191000"/>
            </a:xfrm>
            <a:prstGeom prst="rtTriangle">
              <a:avLst/>
            </a:prstGeom>
            <a:gradFill rotWithShape="1">
              <a:gsLst>
                <a:gs pos="0">
                  <a:schemeClr val="bg1"/>
                </a:gs>
                <a:gs pos="100000">
                  <a:srgbClr val="00559D"/>
                </a:gs>
              </a:gsLst>
              <a:lin ang="5400000" scaled="1"/>
            </a:gradFill>
            <a:ln w="9525">
              <a:solidFill>
                <a:srgbClr val="000000"/>
              </a:solidFill>
              <a:miter lim="800000"/>
              <a:headEnd/>
              <a:tailEnd/>
            </a:ln>
          </p:spPr>
          <p:txBody>
            <a:bodyPr wrap="none" anchor="ctr"/>
            <a:lstStyle/>
            <a:p>
              <a:endParaRPr lang="en-US">
                <a:latin typeface="Calibri" pitchFamily="34" charset="0"/>
              </a:endParaRPr>
            </a:p>
          </p:txBody>
        </p:sp>
        <p:sp>
          <p:nvSpPr>
            <p:cNvPr id="5132" name="Text Box 9"/>
            <p:cNvSpPr txBox="1">
              <a:spLocks noChangeArrowheads="1"/>
            </p:cNvSpPr>
            <p:nvPr/>
          </p:nvSpPr>
          <p:spPr bwMode="auto">
            <a:xfrm>
              <a:off x="4802207" y="1728788"/>
              <a:ext cx="2414587" cy="519113"/>
            </a:xfrm>
            <a:prstGeom prst="rect">
              <a:avLst/>
            </a:prstGeom>
            <a:noFill/>
            <a:ln w="9525">
              <a:noFill/>
              <a:miter lim="800000"/>
              <a:headEnd/>
              <a:tailEnd/>
            </a:ln>
          </p:spPr>
          <p:txBody>
            <a:bodyPr lIns="91433" tIns="45716" rIns="91433" bIns="45716">
              <a:spAutoFit/>
            </a:bodyPr>
            <a:lstStyle/>
            <a:p>
              <a:pPr algn="ctr"/>
              <a:r>
                <a:rPr lang="en-GB" dirty="0">
                  <a:solidFill>
                    <a:schemeClr val="bg1"/>
                  </a:solidFill>
                  <a:latin typeface="Calibri" pitchFamily="34" charset="0"/>
                </a:rPr>
                <a:t>Environment</a:t>
              </a:r>
            </a:p>
          </p:txBody>
        </p:sp>
      </p:grpSp>
      <p:grpSp>
        <p:nvGrpSpPr>
          <p:cNvPr id="13" name="Group 12"/>
          <p:cNvGrpSpPr/>
          <p:nvPr/>
        </p:nvGrpSpPr>
        <p:grpSpPr>
          <a:xfrm>
            <a:off x="4175144" y="1662113"/>
            <a:ext cx="2865438" cy="4193914"/>
            <a:chOff x="4175144" y="1662113"/>
            <a:chExt cx="2865438" cy="4193914"/>
          </a:xfrm>
          <a:gradFill>
            <a:gsLst>
              <a:gs pos="0">
                <a:schemeClr val="bg1"/>
              </a:gs>
              <a:gs pos="100000">
                <a:srgbClr val="CC0000"/>
              </a:gs>
            </a:gsLst>
            <a:lin ang="5400000" scaled="1"/>
          </a:gradFill>
        </p:grpSpPr>
        <p:sp>
          <p:nvSpPr>
            <p:cNvPr id="5129" name="AutoShape 11"/>
            <p:cNvSpPr>
              <a:spLocks noChangeArrowheads="1"/>
            </p:cNvSpPr>
            <p:nvPr/>
          </p:nvSpPr>
          <p:spPr bwMode="auto">
            <a:xfrm>
              <a:off x="4175144" y="1662113"/>
              <a:ext cx="2865438" cy="4190999"/>
            </a:xfrm>
            <a:prstGeom prst="rtTriangle">
              <a:avLst/>
            </a:prstGeom>
            <a:grpFill/>
            <a:ln w="9525">
              <a:solidFill>
                <a:srgbClr val="000000"/>
              </a:solidFill>
              <a:miter lim="800000"/>
              <a:headEnd/>
              <a:tailEnd/>
            </a:ln>
          </p:spPr>
          <p:txBody>
            <a:bodyPr wrap="none" lIns="91433" tIns="45716" rIns="91433" bIns="45716" anchor="ctr"/>
            <a:lstStyle/>
            <a:p>
              <a:pPr algn="ctr"/>
              <a:endParaRPr lang="en-US" b="1">
                <a:latin typeface="Calibri" pitchFamily="34" charset="0"/>
              </a:endParaRPr>
            </a:p>
          </p:txBody>
        </p:sp>
        <p:sp>
          <p:nvSpPr>
            <p:cNvPr id="5130" name="Text Box 12"/>
            <p:cNvSpPr txBox="1">
              <a:spLocks noChangeArrowheads="1"/>
            </p:cNvSpPr>
            <p:nvPr/>
          </p:nvSpPr>
          <p:spPr bwMode="auto">
            <a:xfrm>
              <a:off x="4732357" y="5332152"/>
              <a:ext cx="1096963" cy="523875"/>
            </a:xfrm>
            <a:prstGeom prst="rect">
              <a:avLst/>
            </a:prstGeom>
            <a:grpFill/>
            <a:ln w="9525">
              <a:noFill/>
              <a:miter lim="800000"/>
              <a:headEnd/>
              <a:tailEnd/>
            </a:ln>
          </p:spPr>
          <p:txBody>
            <a:bodyPr wrap="none" lIns="91433" tIns="45716" rIns="91433" bIns="45716">
              <a:spAutoFit/>
            </a:bodyPr>
            <a:lstStyle/>
            <a:p>
              <a:pPr algn="ctr"/>
              <a:r>
                <a:rPr lang="en-GB" dirty="0">
                  <a:solidFill>
                    <a:schemeClr val="bg1"/>
                  </a:solidFill>
                  <a:latin typeface="Calibri" pitchFamily="34" charset="0"/>
                </a:rPr>
                <a:t>Genes</a:t>
              </a:r>
            </a:p>
          </p:txBody>
        </p:sp>
      </p:grpSp>
    </p:spTree>
    <p:extLst>
      <p:ext uri="{BB962C8B-B14F-4D97-AF65-F5344CB8AC3E}">
        <p14:creationId xmlns:p14="http://schemas.microsoft.com/office/powerpoint/2010/main" val="19402435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0"/>
            <a:ext cx="8229600" cy="1143000"/>
          </a:xfrm>
        </p:spPr>
        <p:txBody>
          <a:bodyPr/>
          <a:lstStyle/>
          <a:p>
            <a:r>
              <a:rPr lang="en-GB" dirty="0" smtClean="0"/>
              <a:t>Genes and Environment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0091" y="1199824"/>
            <a:ext cx="3126718" cy="5314467"/>
          </a:xfrm>
        </p:spPr>
      </p:pic>
      <p:sp>
        <p:nvSpPr>
          <p:cNvPr id="5" name="TextBox 4"/>
          <p:cNvSpPr txBox="1"/>
          <p:nvPr/>
        </p:nvSpPr>
        <p:spPr>
          <a:xfrm>
            <a:off x="4343400" y="1249138"/>
            <a:ext cx="2653227" cy="523220"/>
          </a:xfrm>
          <a:prstGeom prst="rect">
            <a:avLst/>
          </a:prstGeom>
          <a:noFill/>
        </p:spPr>
        <p:txBody>
          <a:bodyPr wrap="none" rtlCol="0">
            <a:spAutoFit/>
          </a:bodyPr>
          <a:lstStyle/>
          <a:p>
            <a:r>
              <a:rPr lang="en-GB" dirty="0" smtClean="0">
                <a:solidFill>
                  <a:srgbClr val="00559D"/>
                </a:solidFill>
              </a:rPr>
              <a:t>Additive Effects</a:t>
            </a:r>
            <a:endParaRPr lang="en-GB" dirty="0">
              <a:solidFill>
                <a:srgbClr val="00559D"/>
              </a:solidFill>
            </a:endParaRPr>
          </a:p>
        </p:txBody>
      </p:sp>
      <p:sp>
        <p:nvSpPr>
          <p:cNvPr id="6" name="TextBox 5"/>
          <p:cNvSpPr txBox="1"/>
          <p:nvPr/>
        </p:nvSpPr>
        <p:spPr>
          <a:xfrm>
            <a:off x="3935896" y="4383263"/>
            <a:ext cx="4651514" cy="954107"/>
          </a:xfrm>
          <a:prstGeom prst="rect">
            <a:avLst/>
          </a:prstGeom>
          <a:noFill/>
        </p:spPr>
        <p:txBody>
          <a:bodyPr wrap="square" rtlCol="0">
            <a:spAutoFit/>
          </a:bodyPr>
          <a:lstStyle/>
          <a:p>
            <a:r>
              <a:rPr lang="en-GB" dirty="0" smtClean="0">
                <a:solidFill>
                  <a:srgbClr val="00559D"/>
                </a:solidFill>
              </a:rPr>
              <a:t>Multiplicative or </a:t>
            </a:r>
          </a:p>
          <a:p>
            <a:r>
              <a:rPr lang="en-GB" dirty="0" smtClean="0">
                <a:solidFill>
                  <a:srgbClr val="00559D"/>
                </a:solidFill>
              </a:rPr>
              <a:t>Interaction Effects (</a:t>
            </a:r>
            <a:r>
              <a:rPr lang="en-GB" dirty="0" err="1" smtClean="0">
                <a:solidFill>
                  <a:srgbClr val="00559D"/>
                </a:solidFill>
              </a:rPr>
              <a:t>GxE</a:t>
            </a:r>
            <a:r>
              <a:rPr lang="en-GB" dirty="0" smtClean="0">
                <a:solidFill>
                  <a:srgbClr val="00559D"/>
                </a:solidFill>
              </a:rPr>
              <a:t>)</a:t>
            </a:r>
            <a:endParaRPr lang="en-GB" dirty="0">
              <a:solidFill>
                <a:srgbClr val="00559D"/>
              </a:solidFill>
            </a:endParaRPr>
          </a:p>
        </p:txBody>
      </p:sp>
      <p:sp>
        <p:nvSpPr>
          <p:cNvPr id="3" name="TextBox 2"/>
          <p:cNvSpPr txBox="1"/>
          <p:nvPr/>
        </p:nvSpPr>
        <p:spPr>
          <a:xfrm>
            <a:off x="0" y="6550223"/>
            <a:ext cx="2562112" cy="307777"/>
          </a:xfrm>
          <a:prstGeom prst="rect">
            <a:avLst/>
          </a:prstGeom>
          <a:noFill/>
        </p:spPr>
        <p:txBody>
          <a:bodyPr wrap="none" rtlCol="0">
            <a:spAutoFit/>
          </a:bodyPr>
          <a:lstStyle/>
          <a:p>
            <a:r>
              <a:rPr lang="en-GB" sz="1400" dirty="0" smtClean="0">
                <a:latin typeface="Calibri" panose="020F0502020204030204" pitchFamily="34" charset="0"/>
              </a:rPr>
              <a:t>Barroso and McCarthy, Cell 2019</a:t>
            </a:r>
            <a:endParaRPr lang="en-GB" sz="1400" dirty="0">
              <a:latin typeface="Calibri" panose="020F0502020204030204" pitchFamily="34" charset="0"/>
            </a:endParaRPr>
          </a:p>
        </p:txBody>
      </p:sp>
    </p:spTree>
    <p:extLst>
      <p:ext uri="{BB962C8B-B14F-4D97-AF65-F5344CB8AC3E}">
        <p14:creationId xmlns:p14="http://schemas.microsoft.com/office/powerpoint/2010/main" val="5603932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1550"/>
          </a:xfrm>
        </p:spPr>
        <p:txBody>
          <a:bodyPr/>
          <a:lstStyle/>
          <a:p>
            <a:r>
              <a:rPr lang="en-GB" dirty="0" smtClean="0"/>
              <a:t>Changing Genetic Approaches I</a:t>
            </a:r>
            <a:endParaRPr lang="en-GB" dirty="0"/>
          </a:p>
        </p:txBody>
      </p:sp>
      <p:grpSp>
        <p:nvGrpSpPr>
          <p:cNvPr id="1030" name="Group 1029"/>
          <p:cNvGrpSpPr/>
          <p:nvPr/>
        </p:nvGrpSpPr>
        <p:grpSpPr>
          <a:xfrm>
            <a:off x="71440" y="933293"/>
            <a:ext cx="8943975" cy="1714501"/>
            <a:chOff x="71440" y="933293"/>
            <a:chExt cx="8943975" cy="1714501"/>
          </a:xfrm>
        </p:grpSpPr>
        <p:sp>
          <p:nvSpPr>
            <p:cNvPr id="73" name="Rounded Rectangle 72"/>
            <p:cNvSpPr/>
            <p:nvPr/>
          </p:nvSpPr>
          <p:spPr bwMode="auto">
            <a:xfrm>
              <a:off x="71440" y="933293"/>
              <a:ext cx="8943975" cy="1714501"/>
            </a:xfrm>
            <a:prstGeom prst="roundRect">
              <a:avLst/>
            </a:prstGeom>
            <a:solidFill>
              <a:srgbClr val="B3DDFF"/>
            </a:solid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71" y="1114266"/>
              <a:ext cx="5347663"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6229350" y="1519071"/>
              <a:ext cx="2364365" cy="523220"/>
            </a:xfrm>
            <a:prstGeom prst="rect">
              <a:avLst/>
            </a:prstGeom>
            <a:noFill/>
          </p:spPr>
          <p:txBody>
            <a:bodyPr wrap="none" rtlCol="0">
              <a:spAutoFit/>
            </a:bodyPr>
            <a:lstStyle/>
            <a:p>
              <a:r>
                <a:rPr lang="en-GB" b="1" dirty="0" smtClean="0">
                  <a:latin typeface="Calibri" panose="020F0502020204030204" pitchFamily="34" charset="0"/>
                  <a:ea typeface="BatangChe" panose="02030609000101010101" pitchFamily="49" charset="-127"/>
                  <a:cs typeface="Calibri" panose="020F0502020204030204" pitchFamily="34" charset="0"/>
                </a:rPr>
                <a:t>Family Linkage</a:t>
              </a:r>
              <a:endParaRPr lang="en-GB" b="1" dirty="0">
                <a:latin typeface="Calibri" panose="020F0502020204030204" pitchFamily="34" charset="0"/>
                <a:ea typeface="BatangChe" panose="02030609000101010101" pitchFamily="49" charset="-127"/>
                <a:cs typeface="Calibri" panose="020F0502020204030204" pitchFamily="34" charset="0"/>
              </a:endParaRPr>
            </a:p>
          </p:txBody>
        </p:sp>
      </p:grpSp>
      <p:grpSp>
        <p:nvGrpSpPr>
          <p:cNvPr id="1031" name="Group 1030"/>
          <p:cNvGrpSpPr/>
          <p:nvPr/>
        </p:nvGrpSpPr>
        <p:grpSpPr>
          <a:xfrm>
            <a:off x="71440" y="2824039"/>
            <a:ext cx="8943975" cy="1736529"/>
            <a:chOff x="71440" y="2824039"/>
            <a:chExt cx="8943975" cy="1736529"/>
          </a:xfrm>
        </p:grpSpPr>
        <p:sp>
          <p:nvSpPr>
            <p:cNvPr id="91" name="Rounded Rectangle 90"/>
            <p:cNvSpPr/>
            <p:nvPr/>
          </p:nvSpPr>
          <p:spPr bwMode="auto">
            <a:xfrm>
              <a:off x="71440" y="2824039"/>
              <a:ext cx="8943975" cy="1736529"/>
            </a:xfrm>
            <a:prstGeom prst="roundRect">
              <a:avLst/>
            </a:prstGeom>
            <a:solidFill>
              <a:schemeClr val="accent3">
                <a:lumMod val="95000"/>
              </a:schemeClr>
            </a:solid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pic>
          <p:nvPicPr>
            <p:cNvPr id="75" name="Content Placeholder 3" descr="ob_mouse.gif"/>
            <p:cNvPicPr>
              <a:picLocks noChangeAspect="1"/>
            </p:cNvPicPr>
            <p:nvPr/>
          </p:nvPicPr>
          <p:blipFill>
            <a:blip r:embed="rId4"/>
            <a:stretch>
              <a:fillRect/>
            </a:stretch>
          </p:blipFill>
          <p:spPr bwMode="auto">
            <a:xfrm>
              <a:off x="406255" y="3152428"/>
              <a:ext cx="1873506" cy="1084041"/>
            </a:xfrm>
            <a:prstGeom prst="rect">
              <a:avLst/>
            </a:prstGeom>
            <a:noFill/>
            <a:ln w="9525">
              <a:noFill/>
              <a:miter lim="800000"/>
              <a:headEnd/>
              <a:tailEnd/>
            </a:ln>
          </p:spPr>
        </p:pic>
        <p:sp>
          <p:nvSpPr>
            <p:cNvPr id="76" name="TextBox 75"/>
            <p:cNvSpPr txBox="1"/>
            <p:nvPr/>
          </p:nvSpPr>
          <p:spPr>
            <a:xfrm>
              <a:off x="377636" y="2824039"/>
              <a:ext cx="2749342" cy="338554"/>
            </a:xfrm>
            <a:prstGeom prst="rect">
              <a:avLst/>
            </a:prstGeom>
            <a:noFill/>
          </p:spPr>
          <p:txBody>
            <a:bodyPr wrap="none" rtlCol="0">
              <a:spAutoFit/>
            </a:bodyPr>
            <a:lstStyle/>
            <a:p>
              <a:pPr eaLnBrk="0" hangingPunct="0">
                <a:lnSpc>
                  <a:spcPct val="100000"/>
                </a:lnSpc>
                <a:spcBef>
                  <a:spcPct val="0"/>
                </a:spcBef>
              </a:pPr>
              <a:r>
                <a:rPr lang="en-GB" sz="1600" dirty="0">
                  <a:solidFill>
                    <a:srgbClr val="00559D"/>
                  </a:solidFill>
                  <a:latin typeface="Calibri" pitchFamily="34" charset="0"/>
                  <a:cs typeface="Calibri" pitchFamily="34" charset="0"/>
                </a:rPr>
                <a:t>ob/ob– </a:t>
              </a:r>
              <a:r>
                <a:rPr lang="en-GB" sz="1600" dirty="0" err="1">
                  <a:solidFill>
                    <a:srgbClr val="00559D"/>
                  </a:solidFill>
                  <a:latin typeface="Calibri" pitchFamily="34" charset="0"/>
                  <a:cs typeface="Calibri" pitchFamily="34" charset="0"/>
                </a:rPr>
                <a:t>leptin</a:t>
              </a:r>
              <a:r>
                <a:rPr lang="en-GB" sz="1600" dirty="0">
                  <a:solidFill>
                    <a:srgbClr val="00559D"/>
                  </a:solidFill>
                  <a:latin typeface="Calibri" pitchFamily="34" charset="0"/>
                  <a:cs typeface="Calibri" pitchFamily="34" charset="0"/>
                </a:rPr>
                <a:t> deficient mouse </a:t>
              </a:r>
            </a:p>
          </p:txBody>
        </p:sp>
        <p:sp>
          <p:nvSpPr>
            <p:cNvPr id="77" name="TextBox 76"/>
            <p:cNvSpPr txBox="1"/>
            <p:nvPr/>
          </p:nvSpPr>
          <p:spPr>
            <a:xfrm>
              <a:off x="391922" y="4252791"/>
              <a:ext cx="2071725" cy="307777"/>
            </a:xfrm>
            <a:prstGeom prst="rect">
              <a:avLst/>
            </a:prstGeom>
            <a:noFill/>
          </p:spPr>
          <p:txBody>
            <a:bodyPr wrap="square" rtlCol="0">
              <a:spAutoFit/>
            </a:bodyPr>
            <a:lstStyle/>
            <a:p>
              <a:pPr eaLnBrk="0" hangingPunct="0">
                <a:lnSpc>
                  <a:spcPct val="100000"/>
                </a:lnSpc>
                <a:spcBef>
                  <a:spcPct val="0"/>
                </a:spcBef>
              </a:pPr>
              <a:r>
                <a:rPr lang="en-US" sz="1400" dirty="0">
                  <a:solidFill>
                    <a:srgbClr val="00559D"/>
                  </a:solidFill>
                  <a:latin typeface="Calibri" pitchFamily="34" charset="0"/>
                  <a:cs typeface="Calibri" pitchFamily="34" charset="0"/>
                </a:rPr>
                <a:t>Zhang et al. Nature, 1994 </a:t>
              </a:r>
              <a:endParaRPr lang="en-GB" sz="1400" dirty="0">
                <a:solidFill>
                  <a:srgbClr val="00559D"/>
                </a:solidFill>
                <a:latin typeface="Calibri" pitchFamily="34" charset="0"/>
                <a:cs typeface="Calibri" pitchFamily="34" charset="0"/>
              </a:endParaRPr>
            </a:p>
          </p:txBody>
        </p:sp>
        <p:cxnSp>
          <p:nvCxnSpPr>
            <p:cNvPr id="83" name="Straight Arrow Connector 82"/>
            <p:cNvCxnSpPr/>
            <p:nvPr/>
          </p:nvCxnSpPr>
          <p:spPr bwMode="auto">
            <a:xfrm>
              <a:off x="2328844" y="3781077"/>
              <a:ext cx="255190" cy="0"/>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sp>
          <p:nvSpPr>
            <p:cNvPr id="84" name="TextBox 83"/>
            <p:cNvSpPr txBox="1"/>
            <p:nvPr/>
          </p:nvSpPr>
          <p:spPr>
            <a:xfrm>
              <a:off x="2541170" y="3623909"/>
              <a:ext cx="1144985" cy="461665"/>
            </a:xfrm>
            <a:prstGeom prst="rect">
              <a:avLst/>
            </a:prstGeom>
            <a:noFill/>
          </p:spPr>
          <p:txBody>
            <a:bodyPr wrap="square" rtlCol="0">
              <a:spAutoFit/>
            </a:bodyPr>
            <a:lstStyle/>
            <a:p>
              <a:r>
                <a:rPr lang="en-GB" sz="1200" dirty="0" smtClean="0">
                  <a:solidFill>
                    <a:srgbClr val="00559D"/>
                  </a:solidFill>
                </a:rPr>
                <a:t>Human LEP orthologue</a:t>
              </a:r>
              <a:endParaRPr lang="en-GB" sz="1200" dirty="0">
                <a:solidFill>
                  <a:srgbClr val="00559D"/>
                </a:solidFill>
              </a:endParaRPr>
            </a:p>
          </p:txBody>
        </p:sp>
        <p:cxnSp>
          <p:nvCxnSpPr>
            <p:cNvPr id="86" name="Straight Arrow Connector 85"/>
            <p:cNvCxnSpPr/>
            <p:nvPr/>
          </p:nvCxnSpPr>
          <p:spPr bwMode="auto">
            <a:xfrm>
              <a:off x="3467116" y="3804885"/>
              <a:ext cx="255190" cy="0"/>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sp>
          <p:nvSpPr>
            <p:cNvPr id="85" name="TextBox 84"/>
            <p:cNvSpPr txBox="1"/>
            <p:nvPr/>
          </p:nvSpPr>
          <p:spPr>
            <a:xfrm>
              <a:off x="3743291" y="3595333"/>
              <a:ext cx="1614487" cy="461665"/>
            </a:xfrm>
            <a:prstGeom prst="rect">
              <a:avLst/>
            </a:prstGeom>
            <a:noFill/>
          </p:spPr>
          <p:txBody>
            <a:bodyPr wrap="square" rtlCol="0">
              <a:spAutoFit/>
            </a:bodyPr>
            <a:lstStyle/>
            <a:p>
              <a:r>
                <a:rPr lang="en-GB" sz="1200" dirty="0" smtClean="0">
                  <a:solidFill>
                    <a:srgbClr val="00559D"/>
                  </a:solidFill>
                </a:rPr>
                <a:t>Re-sequence in affected individuals</a:t>
              </a:r>
              <a:endParaRPr lang="en-GB" sz="1200" dirty="0">
                <a:solidFill>
                  <a:srgbClr val="00559D"/>
                </a:solidFill>
              </a:endParaRPr>
            </a:p>
          </p:txBody>
        </p:sp>
        <p:cxnSp>
          <p:nvCxnSpPr>
            <p:cNvPr id="88" name="Straight Arrow Connector 87"/>
            <p:cNvCxnSpPr/>
            <p:nvPr/>
          </p:nvCxnSpPr>
          <p:spPr bwMode="auto">
            <a:xfrm>
              <a:off x="5057734" y="3759068"/>
              <a:ext cx="255190" cy="0"/>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sp>
          <p:nvSpPr>
            <p:cNvPr id="87" name="TextBox 86"/>
            <p:cNvSpPr txBox="1"/>
            <p:nvPr/>
          </p:nvSpPr>
          <p:spPr>
            <a:xfrm>
              <a:off x="5329192" y="3568981"/>
              <a:ext cx="1191352" cy="461665"/>
            </a:xfrm>
            <a:prstGeom prst="rect">
              <a:avLst/>
            </a:prstGeom>
            <a:noFill/>
          </p:spPr>
          <p:txBody>
            <a:bodyPr wrap="none" rtlCol="0">
              <a:spAutoFit/>
            </a:bodyPr>
            <a:lstStyle/>
            <a:p>
              <a:r>
                <a:rPr lang="en-GB" sz="1200" b="1" dirty="0" smtClean="0">
                  <a:solidFill>
                    <a:srgbClr val="FF0000"/>
                  </a:solidFill>
                </a:rPr>
                <a:t>Disease Gene</a:t>
              </a:r>
            </a:p>
            <a:p>
              <a:r>
                <a:rPr lang="en-GB" sz="1200" b="1" dirty="0" smtClean="0">
                  <a:solidFill>
                    <a:srgbClr val="FF0000"/>
                  </a:solidFill>
                </a:rPr>
                <a:t>Mutation</a:t>
              </a:r>
              <a:endParaRPr lang="en-GB" sz="1200" b="1" dirty="0">
                <a:solidFill>
                  <a:srgbClr val="FF0000"/>
                </a:solidFill>
              </a:endParaRPr>
            </a:p>
          </p:txBody>
        </p:sp>
        <p:sp>
          <p:nvSpPr>
            <p:cNvPr id="90" name="TextBox 89"/>
            <p:cNvSpPr txBox="1"/>
            <p:nvPr/>
          </p:nvSpPr>
          <p:spPr>
            <a:xfrm>
              <a:off x="6786546" y="3140258"/>
              <a:ext cx="1800229" cy="954107"/>
            </a:xfrm>
            <a:prstGeom prst="rect">
              <a:avLst/>
            </a:prstGeom>
            <a:noFill/>
          </p:spPr>
          <p:txBody>
            <a:bodyPr wrap="square" rtlCol="0">
              <a:spAutoFit/>
            </a:bodyPr>
            <a:lstStyle/>
            <a:p>
              <a:pPr algn="ctr"/>
              <a:r>
                <a:rPr lang="en-GB" b="1" dirty="0" smtClean="0">
                  <a:latin typeface="Calibri" panose="020F0502020204030204" pitchFamily="34" charset="0"/>
                  <a:ea typeface="BatangChe" panose="02030609000101010101" pitchFamily="49" charset="-127"/>
                  <a:cs typeface="Calibri" panose="020F0502020204030204" pitchFamily="34" charset="0"/>
                </a:rPr>
                <a:t>Candidate Gene</a:t>
              </a:r>
              <a:endParaRPr lang="en-GB" b="1" dirty="0">
                <a:latin typeface="Calibri" panose="020F0502020204030204" pitchFamily="34" charset="0"/>
                <a:ea typeface="BatangChe" panose="02030609000101010101" pitchFamily="49" charset="-127"/>
                <a:cs typeface="Calibri" panose="020F0502020204030204" pitchFamily="34" charset="0"/>
              </a:endParaRPr>
            </a:p>
          </p:txBody>
        </p:sp>
      </p:grpSp>
      <p:grpSp>
        <p:nvGrpSpPr>
          <p:cNvPr id="1032" name="Group 1031"/>
          <p:cNvGrpSpPr/>
          <p:nvPr/>
        </p:nvGrpSpPr>
        <p:grpSpPr>
          <a:xfrm>
            <a:off x="71440" y="4689984"/>
            <a:ext cx="8943975" cy="1916367"/>
            <a:chOff x="71440" y="4689984"/>
            <a:chExt cx="8943975" cy="1916367"/>
          </a:xfrm>
        </p:grpSpPr>
        <p:sp>
          <p:nvSpPr>
            <p:cNvPr id="1024" name="Rounded Rectangle 1023"/>
            <p:cNvSpPr/>
            <p:nvPr/>
          </p:nvSpPr>
          <p:spPr bwMode="auto">
            <a:xfrm>
              <a:off x="71440" y="4689984"/>
              <a:ext cx="8943975" cy="1916367"/>
            </a:xfrm>
            <a:prstGeom prst="roundRect">
              <a:avLst/>
            </a:prstGeom>
            <a:solidFill>
              <a:srgbClr val="B3DDFF"/>
            </a:solid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214" y="4955938"/>
              <a:ext cx="1756367" cy="501521"/>
            </a:xfrm>
            <a:prstGeom prst="rect">
              <a:avLst/>
            </a:prstGeom>
          </p:spPr>
        </p:pic>
        <p:pic>
          <p:nvPicPr>
            <p:cNvPr id="96" name="Picture 9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23256" y="5389840"/>
              <a:ext cx="760684" cy="848371"/>
            </a:xfrm>
            <a:prstGeom prst="rect">
              <a:avLst/>
            </a:prstGeom>
          </p:spPr>
        </p:pic>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5284" y="4971435"/>
              <a:ext cx="1253070" cy="743347"/>
            </a:xfrm>
            <a:prstGeom prst="rect">
              <a:avLst/>
            </a:prstGeom>
          </p:spPr>
        </p:pic>
        <p:sp>
          <p:nvSpPr>
            <p:cNvPr id="93" name="TextBox 92"/>
            <p:cNvSpPr txBox="1"/>
            <p:nvPr/>
          </p:nvSpPr>
          <p:spPr>
            <a:xfrm>
              <a:off x="463350" y="6203994"/>
              <a:ext cx="1386918" cy="276999"/>
            </a:xfrm>
            <a:prstGeom prst="rect">
              <a:avLst/>
            </a:prstGeom>
            <a:noFill/>
          </p:spPr>
          <p:txBody>
            <a:bodyPr wrap="none" rtlCol="0">
              <a:spAutoFit/>
            </a:bodyPr>
            <a:lstStyle/>
            <a:p>
              <a:r>
                <a:rPr lang="en-GB" sz="1200" dirty="0" smtClean="0">
                  <a:solidFill>
                    <a:srgbClr val="00559D"/>
                  </a:solidFill>
                </a:rPr>
                <a:t>500K-1M variants</a:t>
              </a:r>
              <a:endParaRPr lang="en-GB" sz="1200" dirty="0">
                <a:solidFill>
                  <a:srgbClr val="00559D"/>
                </a:solidFill>
              </a:endParaRPr>
            </a:p>
          </p:txBody>
        </p:sp>
        <p:sp>
          <p:nvSpPr>
            <p:cNvPr id="98" name="TextBox 97"/>
            <p:cNvSpPr txBox="1"/>
            <p:nvPr/>
          </p:nvSpPr>
          <p:spPr>
            <a:xfrm>
              <a:off x="2600316" y="5775354"/>
              <a:ext cx="1997149" cy="830997"/>
            </a:xfrm>
            <a:prstGeom prst="rect">
              <a:avLst/>
            </a:prstGeom>
            <a:noFill/>
          </p:spPr>
          <p:txBody>
            <a:bodyPr wrap="square" rtlCol="0">
              <a:spAutoFit/>
            </a:bodyPr>
            <a:lstStyle/>
            <a:p>
              <a:r>
                <a:rPr lang="en-GB" sz="1200" dirty="0" smtClean="0">
                  <a:solidFill>
                    <a:srgbClr val="00559D"/>
                  </a:solidFill>
                </a:rPr>
                <a:t>1K- 500K individuals</a:t>
              </a:r>
            </a:p>
            <a:p>
              <a:r>
                <a:rPr lang="en-GB" sz="1200" dirty="0" smtClean="0">
                  <a:solidFill>
                    <a:srgbClr val="00559D"/>
                  </a:solidFill>
                </a:rPr>
                <a:t>Populations or affected  (cases) – unaffected (controls)</a:t>
              </a:r>
              <a:endParaRPr lang="en-GB" sz="1200" dirty="0">
                <a:solidFill>
                  <a:srgbClr val="00559D"/>
                </a:solidFill>
              </a:endParaRPr>
            </a:p>
          </p:txBody>
        </p:sp>
        <p:cxnSp>
          <p:nvCxnSpPr>
            <p:cNvPr id="100" name="Straight Arrow Connector 99"/>
            <p:cNvCxnSpPr/>
            <p:nvPr/>
          </p:nvCxnSpPr>
          <p:spPr bwMode="auto">
            <a:xfrm>
              <a:off x="2337531" y="5472449"/>
              <a:ext cx="278589" cy="0"/>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cxnSp>
          <p:nvCxnSpPr>
            <p:cNvPr id="102" name="Straight Arrow Connector 101"/>
            <p:cNvCxnSpPr/>
            <p:nvPr/>
          </p:nvCxnSpPr>
          <p:spPr bwMode="auto">
            <a:xfrm>
              <a:off x="4215269" y="5424115"/>
              <a:ext cx="278589" cy="0"/>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9905" y="4880289"/>
              <a:ext cx="1950235" cy="118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4514841" y="6080929"/>
              <a:ext cx="2354940" cy="276999"/>
            </a:xfrm>
            <a:prstGeom prst="rect">
              <a:avLst/>
            </a:prstGeom>
            <a:noFill/>
          </p:spPr>
          <p:txBody>
            <a:bodyPr wrap="none" rtlCol="0">
              <a:spAutoFit/>
            </a:bodyPr>
            <a:lstStyle/>
            <a:p>
              <a:r>
                <a:rPr lang="en-GB" sz="1200" dirty="0" smtClean="0">
                  <a:solidFill>
                    <a:srgbClr val="00559D"/>
                  </a:solidFill>
                </a:rPr>
                <a:t>Variant association with disease</a:t>
              </a:r>
              <a:endParaRPr lang="en-GB" sz="1200" dirty="0">
                <a:solidFill>
                  <a:srgbClr val="00559D"/>
                </a:solidFill>
              </a:endParaRPr>
            </a:p>
          </p:txBody>
        </p:sp>
        <p:sp>
          <p:nvSpPr>
            <p:cNvPr id="120" name="TextBox 119"/>
            <p:cNvSpPr txBox="1"/>
            <p:nvPr/>
          </p:nvSpPr>
          <p:spPr>
            <a:xfrm>
              <a:off x="6564086" y="4770627"/>
              <a:ext cx="2387477" cy="1384995"/>
            </a:xfrm>
            <a:prstGeom prst="rect">
              <a:avLst/>
            </a:prstGeom>
            <a:noFill/>
          </p:spPr>
          <p:txBody>
            <a:bodyPr wrap="square" rtlCol="0">
              <a:spAutoFit/>
            </a:bodyPr>
            <a:lstStyle/>
            <a:p>
              <a:r>
                <a:rPr lang="en-GB" b="1" dirty="0" smtClean="0">
                  <a:latin typeface="Calibri" panose="020F0502020204030204" pitchFamily="34" charset="0"/>
                  <a:cs typeface="Calibri" panose="020F0502020204030204" pitchFamily="34" charset="0"/>
                </a:rPr>
                <a:t>Genome-Wide Association Study (GWAS)</a:t>
              </a:r>
            </a:p>
          </p:txBody>
        </p:sp>
      </p:grpSp>
    </p:spTree>
    <p:extLst>
      <p:ext uri="{BB962C8B-B14F-4D97-AF65-F5344CB8AC3E}">
        <p14:creationId xmlns:p14="http://schemas.microsoft.com/office/powerpoint/2010/main" val="2929914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
            <a:ext cx="8229600" cy="896937"/>
          </a:xfrm>
        </p:spPr>
        <p:txBody>
          <a:bodyPr/>
          <a:lstStyle/>
          <a:p>
            <a:r>
              <a:rPr lang="en-GB" dirty="0"/>
              <a:t>Changing Genetic </a:t>
            </a:r>
            <a:r>
              <a:rPr lang="en-GB" dirty="0" smtClean="0"/>
              <a:t>Approaches II</a:t>
            </a:r>
            <a:endParaRPr lang="en-GB" dirty="0"/>
          </a:p>
        </p:txBody>
      </p:sp>
      <p:grpSp>
        <p:nvGrpSpPr>
          <p:cNvPr id="2056" name="Group 2055"/>
          <p:cNvGrpSpPr/>
          <p:nvPr/>
        </p:nvGrpSpPr>
        <p:grpSpPr>
          <a:xfrm>
            <a:off x="128588" y="828664"/>
            <a:ext cx="8895642" cy="1971675"/>
            <a:chOff x="128588" y="828664"/>
            <a:chExt cx="8895642" cy="1971675"/>
          </a:xfrm>
        </p:grpSpPr>
        <p:sp>
          <p:nvSpPr>
            <p:cNvPr id="14" name="Rounded Rectangle 13"/>
            <p:cNvSpPr/>
            <p:nvPr/>
          </p:nvSpPr>
          <p:spPr bwMode="auto">
            <a:xfrm>
              <a:off x="128588" y="828664"/>
              <a:ext cx="8895642" cy="1971675"/>
            </a:xfrm>
            <a:prstGeom prst="roundRect">
              <a:avLst/>
            </a:prstGeom>
            <a:solidFill>
              <a:schemeClr val="accent3">
                <a:lumMod val="95000"/>
              </a:schemeClr>
            </a:solid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
          <p:nvSpPr>
            <p:cNvPr id="4" name="Text Box 3"/>
            <p:cNvSpPr txBox="1">
              <a:spLocks noChangeArrowheads="1"/>
            </p:cNvSpPr>
            <p:nvPr/>
          </p:nvSpPr>
          <p:spPr bwMode="auto">
            <a:xfrm>
              <a:off x="506413" y="971317"/>
              <a:ext cx="1169572" cy="379412"/>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a:solidFill>
                    <a:srgbClr val="00559D"/>
                  </a:solidFill>
                  <a:latin typeface="Arial" pitchFamily="34" charset="0"/>
                  <a:ea typeface="ＭＳ Ｐゴシック" pitchFamily="34" charset="-128"/>
                </a:rPr>
                <a:t>GWAS 1</a:t>
              </a:r>
            </a:p>
          </p:txBody>
        </p:sp>
        <p:sp>
          <p:nvSpPr>
            <p:cNvPr id="5" name="Text Box 8"/>
            <p:cNvSpPr txBox="1">
              <a:spLocks noChangeArrowheads="1"/>
            </p:cNvSpPr>
            <p:nvPr/>
          </p:nvSpPr>
          <p:spPr bwMode="auto">
            <a:xfrm>
              <a:off x="506413" y="1396763"/>
              <a:ext cx="1169572" cy="379413"/>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a:solidFill>
                    <a:srgbClr val="00559D"/>
                  </a:solidFill>
                  <a:latin typeface="Arial" pitchFamily="34" charset="0"/>
                  <a:ea typeface="ＭＳ Ｐゴシック" pitchFamily="34" charset="-128"/>
                </a:rPr>
                <a:t>GWAS 2</a:t>
              </a:r>
            </a:p>
          </p:txBody>
        </p:sp>
        <p:sp>
          <p:nvSpPr>
            <p:cNvPr id="6" name="Text Box 9"/>
            <p:cNvSpPr txBox="1">
              <a:spLocks noChangeArrowheads="1"/>
            </p:cNvSpPr>
            <p:nvPr/>
          </p:nvSpPr>
          <p:spPr bwMode="auto">
            <a:xfrm>
              <a:off x="506413" y="1865072"/>
              <a:ext cx="1169572" cy="379413"/>
            </a:xfrm>
            <a:prstGeom prst="rect">
              <a:avLst/>
            </a:prstGeom>
            <a:noFill/>
            <a:ln w="12700" algn="ctr">
              <a:solidFill>
                <a:schemeClr val="tx1"/>
              </a:solidFill>
              <a:miter lim="800000"/>
              <a:headEnd/>
              <a:tailEnd/>
            </a:ln>
          </p:spPr>
          <p:txBody>
            <a:bodyPr wrap="square">
              <a:spAutoFit/>
            </a:bodyPr>
            <a:lstStyle/>
            <a:p>
              <a:pPr algn="ctr" eaLnBrk="1" hangingPunct="1"/>
              <a:r>
                <a:rPr lang="en-GB" sz="1800">
                  <a:solidFill>
                    <a:srgbClr val="00559D"/>
                  </a:solidFill>
                  <a:latin typeface="Arial" pitchFamily="34" charset="0"/>
                  <a:ea typeface="ＭＳ Ｐゴシック" pitchFamily="34" charset="-128"/>
                </a:rPr>
                <a:t>GWAS 3</a:t>
              </a:r>
            </a:p>
          </p:txBody>
        </p:sp>
        <p:sp>
          <p:nvSpPr>
            <p:cNvPr id="8" name="Text Box 11"/>
            <p:cNvSpPr txBox="1">
              <a:spLocks noChangeArrowheads="1"/>
            </p:cNvSpPr>
            <p:nvPr/>
          </p:nvSpPr>
          <p:spPr bwMode="auto">
            <a:xfrm>
              <a:off x="506413" y="2288932"/>
              <a:ext cx="1169572" cy="369332"/>
            </a:xfrm>
            <a:prstGeom prst="rect">
              <a:avLst/>
            </a:prstGeom>
            <a:noFill/>
            <a:ln w="12700" algn="ctr">
              <a:solidFill>
                <a:schemeClr val="tx1"/>
              </a:solidFill>
              <a:miter lim="800000"/>
              <a:headEnd/>
              <a:tailEnd/>
            </a:ln>
          </p:spPr>
          <p:txBody>
            <a:bodyPr wrap="square">
              <a:spAutoFit/>
            </a:bodyPr>
            <a:lstStyle/>
            <a:p>
              <a:pPr algn="ctr" eaLnBrk="1" hangingPunct="1"/>
              <a:r>
                <a:rPr lang="en-GB" sz="1800" dirty="0" smtClean="0">
                  <a:solidFill>
                    <a:srgbClr val="00559D"/>
                  </a:solidFill>
                  <a:latin typeface="Arial" pitchFamily="34" charset="0"/>
                  <a:ea typeface="ＭＳ Ｐゴシック" pitchFamily="34" charset="-128"/>
                </a:rPr>
                <a:t>GWAS…</a:t>
              </a:r>
              <a:endParaRPr lang="en-GB" sz="1800" dirty="0">
                <a:solidFill>
                  <a:srgbClr val="00559D"/>
                </a:solidFill>
                <a:latin typeface="Arial" pitchFamily="34" charset="0"/>
                <a:ea typeface="ＭＳ Ｐゴシック" pitchFamily="34" charset="-128"/>
              </a:endParaRPr>
            </a:p>
          </p:txBody>
        </p:sp>
        <p:sp>
          <p:nvSpPr>
            <p:cNvPr id="11" name="AutoShape 14"/>
            <p:cNvSpPr>
              <a:spLocks/>
            </p:cNvSpPr>
            <p:nvPr/>
          </p:nvSpPr>
          <p:spPr bwMode="auto">
            <a:xfrm>
              <a:off x="1611313" y="971317"/>
              <a:ext cx="476250" cy="1686947"/>
            </a:xfrm>
            <a:prstGeom prst="rightBrace">
              <a:avLst>
                <a:gd name="adj1" fmla="val 55000"/>
                <a:gd name="adj2" fmla="val 50000"/>
              </a:avLst>
            </a:prstGeom>
            <a:noFill/>
            <a:ln w="12700">
              <a:solidFill>
                <a:schemeClr val="tx1"/>
              </a:solidFill>
              <a:round/>
              <a:headEnd/>
              <a:tailEnd/>
            </a:ln>
          </p:spPr>
          <p:txBody>
            <a:bodyPr wrap="none" anchor="ctr"/>
            <a:lstStyle/>
            <a:p>
              <a:pPr eaLnBrk="1" hangingPunct="1"/>
              <a:endParaRPr lang="en-US" sz="1800">
                <a:solidFill>
                  <a:prstClr val="black"/>
                </a:solidFill>
                <a:latin typeface="Arial" pitchFamily="34" charset="0"/>
                <a:ea typeface="ＭＳ Ｐゴシック" pitchFamily="34" charset="-128"/>
              </a:endParaRPr>
            </a:p>
          </p:txBody>
        </p:sp>
        <p:sp>
          <p:nvSpPr>
            <p:cNvPr id="12" name="Text Box 15"/>
            <p:cNvSpPr txBox="1">
              <a:spLocks noChangeArrowheads="1"/>
            </p:cNvSpPr>
            <p:nvPr/>
          </p:nvSpPr>
          <p:spPr bwMode="auto">
            <a:xfrm>
              <a:off x="2087563" y="1622847"/>
              <a:ext cx="3294737" cy="369332"/>
            </a:xfrm>
            <a:prstGeom prst="rect">
              <a:avLst/>
            </a:prstGeom>
            <a:noFill/>
            <a:ln w="12700" algn="ctr">
              <a:solidFill>
                <a:schemeClr val="tx1"/>
              </a:solidFill>
              <a:miter lim="800000"/>
              <a:headEnd/>
              <a:tailEnd/>
            </a:ln>
          </p:spPr>
          <p:txBody>
            <a:bodyPr wrap="square">
              <a:spAutoFit/>
            </a:bodyPr>
            <a:lstStyle/>
            <a:p>
              <a:pPr algn="ctr" eaLnBrk="1" hangingPunct="1"/>
              <a:r>
                <a:rPr lang="en-GB" sz="1800" b="1" dirty="0" smtClean="0">
                  <a:solidFill>
                    <a:srgbClr val="FF0066"/>
                  </a:solidFill>
                  <a:latin typeface="Arial" pitchFamily="34" charset="0"/>
                  <a:ea typeface="ＭＳ Ｐゴシック" pitchFamily="34" charset="-128"/>
                </a:rPr>
                <a:t>Large Scale Meta-Analysis</a:t>
              </a:r>
              <a:endParaRPr lang="en-GB" sz="1800" b="1" dirty="0">
                <a:solidFill>
                  <a:srgbClr val="FF0066"/>
                </a:solidFill>
                <a:latin typeface="Arial" pitchFamily="34" charset="0"/>
                <a:ea typeface="ＭＳ Ｐゴシック" pitchFamily="34" charset="-128"/>
              </a:endParaRPr>
            </a:p>
          </p:txBody>
        </p:sp>
        <p:sp>
          <p:nvSpPr>
            <p:cNvPr id="13" name="TextBox 12"/>
            <p:cNvSpPr txBox="1"/>
            <p:nvPr/>
          </p:nvSpPr>
          <p:spPr>
            <a:xfrm>
              <a:off x="5887281" y="1144101"/>
              <a:ext cx="3136949" cy="954107"/>
            </a:xfrm>
            <a:prstGeom prst="rect">
              <a:avLst/>
            </a:prstGeom>
            <a:noFill/>
          </p:spPr>
          <p:txBody>
            <a:bodyPr wrap="none" rtlCol="0">
              <a:spAutoFit/>
            </a:bodyPr>
            <a:lstStyle/>
            <a:p>
              <a:pPr algn="ctr"/>
              <a:r>
                <a:rPr lang="en-GB" b="1" dirty="0" smtClean="0">
                  <a:latin typeface="Calibri" panose="020F0502020204030204" pitchFamily="34" charset="0"/>
                  <a:cs typeface="Calibri" panose="020F0502020204030204" pitchFamily="34" charset="0"/>
                </a:rPr>
                <a:t>International GWAS</a:t>
              </a:r>
            </a:p>
            <a:p>
              <a:pPr algn="ctr"/>
              <a:r>
                <a:rPr lang="en-GB" b="1" dirty="0" smtClean="0">
                  <a:latin typeface="Calibri" panose="020F0502020204030204" pitchFamily="34" charset="0"/>
                  <a:cs typeface="Calibri" panose="020F0502020204030204" pitchFamily="34" charset="0"/>
                </a:rPr>
                <a:t>Consortia</a:t>
              </a:r>
              <a:endParaRPr lang="en-GB" b="1" dirty="0">
                <a:latin typeface="Calibri" panose="020F0502020204030204" pitchFamily="34" charset="0"/>
                <a:cs typeface="Calibri" panose="020F0502020204030204" pitchFamily="34" charset="0"/>
              </a:endParaRPr>
            </a:p>
          </p:txBody>
        </p:sp>
      </p:grpSp>
      <p:grpSp>
        <p:nvGrpSpPr>
          <p:cNvPr id="2057" name="Group 2056"/>
          <p:cNvGrpSpPr/>
          <p:nvPr/>
        </p:nvGrpSpPr>
        <p:grpSpPr>
          <a:xfrm>
            <a:off x="128588" y="2946323"/>
            <a:ext cx="8895642" cy="1535573"/>
            <a:chOff x="128588" y="2946323"/>
            <a:chExt cx="8895642" cy="1535573"/>
          </a:xfrm>
        </p:grpSpPr>
        <p:sp>
          <p:nvSpPr>
            <p:cNvPr id="2049" name="Rounded Rectangle 2048"/>
            <p:cNvSpPr/>
            <p:nvPr/>
          </p:nvSpPr>
          <p:spPr bwMode="auto">
            <a:xfrm>
              <a:off x="128588" y="2946323"/>
              <a:ext cx="8895642" cy="1520825"/>
            </a:xfrm>
            <a:prstGeom prst="roundRect">
              <a:avLst/>
            </a:prstGeom>
            <a:solidFill>
              <a:srgbClr val="B3DDFF"/>
            </a:solid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13" y="2961071"/>
              <a:ext cx="499030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 name="TextBox 2047"/>
            <p:cNvSpPr txBox="1"/>
            <p:nvPr/>
          </p:nvSpPr>
          <p:spPr>
            <a:xfrm>
              <a:off x="5323308" y="3214885"/>
              <a:ext cx="3641930" cy="954107"/>
            </a:xfrm>
            <a:prstGeom prst="rect">
              <a:avLst/>
            </a:prstGeom>
            <a:noFill/>
          </p:spPr>
          <p:txBody>
            <a:bodyPr wrap="square" rtlCol="0">
              <a:spAutoFit/>
            </a:bodyPr>
            <a:lstStyle/>
            <a:p>
              <a:pPr algn="ctr"/>
              <a:r>
                <a:rPr lang="en-GB" b="1" dirty="0" smtClean="0">
                  <a:latin typeface="Calibri" panose="020F0502020204030204" pitchFamily="34" charset="0"/>
                  <a:cs typeface="Calibri" panose="020F0502020204030204" pitchFamily="34" charset="0"/>
                </a:rPr>
                <a:t>GWAS+ Imputation Dense Reference Panel</a:t>
              </a:r>
              <a:endParaRPr lang="en-GB" b="1" dirty="0">
                <a:latin typeface="Calibri" panose="020F0502020204030204" pitchFamily="34" charset="0"/>
                <a:cs typeface="Calibri" panose="020F0502020204030204" pitchFamily="34" charset="0"/>
              </a:endParaRPr>
            </a:p>
          </p:txBody>
        </p:sp>
      </p:grpSp>
      <p:grpSp>
        <p:nvGrpSpPr>
          <p:cNvPr id="2058" name="Group 2057"/>
          <p:cNvGrpSpPr/>
          <p:nvPr/>
        </p:nvGrpSpPr>
        <p:grpSpPr>
          <a:xfrm>
            <a:off x="191730" y="4645742"/>
            <a:ext cx="8804793" cy="1995920"/>
            <a:chOff x="191730" y="4645742"/>
            <a:chExt cx="8804793" cy="1995920"/>
          </a:xfrm>
        </p:grpSpPr>
        <p:sp>
          <p:nvSpPr>
            <p:cNvPr id="2053" name="Rounded Rectangle 2052"/>
            <p:cNvSpPr/>
            <p:nvPr/>
          </p:nvSpPr>
          <p:spPr bwMode="auto">
            <a:xfrm>
              <a:off x="191730" y="4645742"/>
              <a:ext cx="8788256" cy="1995920"/>
            </a:xfrm>
            <a:prstGeom prst="roundRect">
              <a:avLst/>
            </a:prstGeom>
            <a:solidFill>
              <a:schemeClr val="accent3">
                <a:lumMod val="95000"/>
              </a:schemeClr>
            </a:solidFill>
            <a:ln w="22225" cap="flat" cmpd="sng" algn="ctr">
              <a:solidFill>
                <a:srgbClr val="0055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169" y="4757749"/>
              <a:ext cx="3763082" cy="188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Box 2051"/>
            <p:cNvSpPr txBox="1"/>
            <p:nvPr/>
          </p:nvSpPr>
          <p:spPr>
            <a:xfrm>
              <a:off x="4310945" y="4889442"/>
              <a:ext cx="4685578" cy="954107"/>
            </a:xfrm>
            <a:prstGeom prst="rect">
              <a:avLst/>
            </a:prstGeom>
            <a:noFill/>
          </p:spPr>
          <p:txBody>
            <a:bodyPr wrap="square" rtlCol="0">
              <a:spAutoFit/>
            </a:bodyPr>
            <a:lstStyle/>
            <a:p>
              <a:pPr algn="ctr"/>
              <a:r>
                <a:rPr lang="en-GB" b="1" dirty="0" smtClean="0">
                  <a:latin typeface="Calibri" panose="020F0502020204030204" pitchFamily="34" charset="0"/>
                  <a:cs typeface="Calibri" panose="020F0502020204030204" pitchFamily="34" charset="0"/>
                </a:rPr>
                <a:t>Whole-Exome and Whole-Genome Sequencing</a:t>
              </a:r>
              <a:endParaRPr lang="en-GB"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87872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27" y="108383"/>
            <a:ext cx="8229600" cy="1143000"/>
          </a:xfrm>
        </p:spPr>
        <p:txBody>
          <a:bodyPr/>
          <a:lstStyle/>
          <a:p>
            <a:r>
              <a:rPr lang="en-GB" dirty="0" smtClean="0"/>
              <a:t>Genetic Applications</a:t>
            </a:r>
            <a:endParaRPr lang="en-GB" dirty="0"/>
          </a:p>
        </p:txBody>
      </p:sp>
      <p:sp>
        <p:nvSpPr>
          <p:cNvPr id="3" name="Content Placeholder 2"/>
          <p:cNvSpPr>
            <a:spLocks noGrp="1"/>
          </p:cNvSpPr>
          <p:nvPr>
            <p:ph idx="1"/>
          </p:nvPr>
        </p:nvSpPr>
        <p:spPr>
          <a:xfrm>
            <a:off x="457200" y="1304636"/>
            <a:ext cx="8229600" cy="4525963"/>
          </a:xfrm>
        </p:spPr>
        <p:txBody>
          <a:bodyPr/>
          <a:lstStyle/>
          <a:p>
            <a:r>
              <a:rPr lang="en-GB" sz="2800" dirty="0" smtClean="0"/>
              <a:t>Disease aetiology and causality</a:t>
            </a:r>
          </a:p>
          <a:p>
            <a:r>
              <a:rPr lang="en-GB" sz="2800" dirty="0" smtClean="0"/>
              <a:t>Highlighting biological pathways underlying normal physiology and pathophysiology</a:t>
            </a:r>
          </a:p>
          <a:p>
            <a:r>
              <a:rPr lang="en-GB" sz="2800" dirty="0" smtClean="0"/>
              <a:t>Identification and validation of drug targets</a:t>
            </a:r>
          </a:p>
          <a:p>
            <a:pPr lvl="1"/>
            <a:r>
              <a:rPr lang="en-GB" sz="2400" dirty="0" smtClean="0"/>
              <a:t>Novel target discovery and genetic validation</a:t>
            </a:r>
          </a:p>
          <a:p>
            <a:pPr lvl="1"/>
            <a:r>
              <a:rPr lang="en-GB" sz="2400" dirty="0" smtClean="0"/>
              <a:t>Drug repurposing</a:t>
            </a:r>
          </a:p>
          <a:p>
            <a:r>
              <a:rPr lang="en-GB" sz="2800" dirty="0" smtClean="0"/>
              <a:t>Pharmacogenetics</a:t>
            </a:r>
          </a:p>
          <a:p>
            <a:pPr lvl="1"/>
            <a:r>
              <a:rPr lang="en-GB" sz="2400" dirty="0" smtClean="0"/>
              <a:t>adverse drug response</a:t>
            </a:r>
          </a:p>
          <a:p>
            <a:pPr lvl="1"/>
            <a:r>
              <a:rPr lang="en-GB" sz="2400" dirty="0" smtClean="0"/>
              <a:t>responders vs non-responders</a:t>
            </a:r>
          </a:p>
          <a:p>
            <a:r>
              <a:rPr lang="en-GB" sz="2800" dirty="0" smtClean="0"/>
              <a:t>Disease risk prediction</a:t>
            </a:r>
          </a:p>
          <a:p>
            <a:r>
              <a:rPr lang="en-GB" sz="2800" dirty="0" smtClean="0"/>
              <a:t>Patient stratification</a:t>
            </a:r>
            <a:endParaRPr lang="en-GB" sz="2800" dirty="0"/>
          </a:p>
        </p:txBody>
      </p:sp>
    </p:spTree>
    <p:extLst>
      <p:ext uri="{BB962C8B-B14F-4D97-AF65-F5344CB8AC3E}">
        <p14:creationId xmlns:p14="http://schemas.microsoft.com/office/powerpoint/2010/main" val="271985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Matching Genetic Loci Associated with Disease with Drug Targets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690688"/>
            <a:ext cx="65151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2308" y="5764614"/>
            <a:ext cx="1845890" cy="338554"/>
          </a:xfrm>
          <a:prstGeom prst="rect">
            <a:avLst/>
          </a:prstGeom>
          <a:noFill/>
        </p:spPr>
        <p:txBody>
          <a:bodyPr wrap="none" rtlCol="0">
            <a:spAutoFit/>
          </a:bodyPr>
          <a:lstStyle/>
          <a:p>
            <a:r>
              <a:rPr lang="en-GB" sz="1600" dirty="0" err="1" smtClean="0">
                <a:latin typeface="Calibri" pitchFamily="34" charset="0"/>
                <a:cs typeface="Calibri" pitchFamily="34" charset="0"/>
              </a:rPr>
              <a:t>Sanseau</a:t>
            </a:r>
            <a:r>
              <a:rPr lang="en-GB" sz="1600" dirty="0" smtClean="0">
                <a:latin typeface="Calibri" pitchFamily="34" charset="0"/>
                <a:cs typeface="Calibri" pitchFamily="34" charset="0"/>
              </a:rPr>
              <a:t> et al., 2012</a:t>
            </a:r>
            <a:endParaRPr lang="en-GB" sz="1600" dirty="0">
              <a:latin typeface="Calibri" pitchFamily="34" charset="0"/>
              <a:cs typeface="Calibri" pitchFamily="34" charset="0"/>
            </a:endParaRPr>
          </a:p>
        </p:txBody>
      </p:sp>
    </p:spTree>
    <p:extLst>
      <p:ext uri="{BB962C8B-B14F-4D97-AF65-F5344CB8AC3E}">
        <p14:creationId xmlns:p14="http://schemas.microsoft.com/office/powerpoint/2010/main" val="377189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830051"/>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14103</TotalTime>
  <Words>3021</Words>
  <Application>Microsoft Office PowerPoint</Application>
  <PresentationFormat>On-screen Show (4:3)</PresentationFormat>
  <Paragraphs>384</Paragraphs>
  <Slides>38</Slides>
  <Notes>25</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Default Design</vt:lpstr>
      <vt:lpstr>1_blank</vt:lpstr>
      <vt:lpstr>PowerPoint Presentation</vt:lpstr>
      <vt:lpstr>Overview</vt:lpstr>
      <vt:lpstr>Genetic Epidemiology</vt:lpstr>
      <vt:lpstr>Genes and Environment in Disease</vt:lpstr>
      <vt:lpstr>Genes and Environment</vt:lpstr>
      <vt:lpstr>Changing Genetic Approaches I</vt:lpstr>
      <vt:lpstr>Changing Genetic Approaches II</vt:lpstr>
      <vt:lpstr>Genetic Applications</vt:lpstr>
      <vt:lpstr>Matching Genetic Loci Associated with Disease with Drug Targets</vt:lpstr>
      <vt:lpstr>Drug Repurposing</vt:lpstr>
      <vt:lpstr>Genetic Studies of Type 2 Diabetes and Obesity</vt:lpstr>
      <vt:lpstr>Disease Gene Identification</vt:lpstr>
      <vt:lpstr>PowerPoint Presentation</vt:lpstr>
      <vt:lpstr>PowerPoint Presentation</vt:lpstr>
      <vt:lpstr>PowerPoint Presentation</vt:lpstr>
      <vt:lpstr>What can we learn from genetic studies?</vt:lpstr>
      <vt:lpstr>What have we learned from genetic studies of type 2 diabetes and obesity?</vt:lpstr>
      <vt:lpstr>Genetic Architecture – What is it?</vt:lpstr>
      <vt:lpstr>TBC1D4 Variants, Insulin Resistance and Diabetes</vt:lpstr>
      <vt:lpstr>PowerPoint Presentation</vt:lpstr>
      <vt:lpstr>Rare Variant in HNF1A (MODY3) Associated with T2D in Latinos</vt:lpstr>
      <vt:lpstr>Allele Frequency Spectrum</vt:lpstr>
      <vt:lpstr>One Locus, Multiple Signals/ Causal Variants</vt:lpstr>
      <vt:lpstr>Overlap with Monogenic Disease Genes</vt:lpstr>
      <vt:lpstr>Genes Causal of Monogenic Diabetes Enriched for Rare Coding Variants that Increase Risk of Type 2 Diabetes</vt:lpstr>
      <vt:lpstr>What have we learned from genetic studies of type 2 diabetes and obesity?</vt:lpstr>
      <vt:lpstr>Convergence of Biological Pathways</vt:lpstr>
      <vt:lpstr>Unanticipated Biological pathways</vt:lpstr>
      <vt:lpstr>Pathways for Overall Adiposity vs Fat Distribution</vt:lpstr>
      <vt:lpstr>What have we learned from genetic studies of type 2 diabetes and obesity?</vt:lpstr>
      <vt:lpstr>Possible Translation Avenues</vt:lpstr>
      <vt:lpstr>Mendelian Randomisation</vt:lpstr>
      <vt:lpstr>Genetic Diagnosis -&gt; Targeted Treatment</vt:lpstr>
      <vt:lpstr>Drug Response</vt:lpstr>
      <vt:lpstr>Target Discovery and Genetic Validation</vt:lpstr>
      <vt:lpstr>Precision Health - Variants Impacting Diagnostic Accuracy of HbA1c </vt:lpstr>
      <vt:lpstr>Genetic Risk Score Type 2 Diabetes</vt:lpstr>
      <vt:lpstr>Genetic Studies of Type 2 Diabetes &amp; Obesity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WTSI</dc:creator>
  <cp:lastModifiedBy>Meriel Smith</cp:lastModifiedBy>
  <cp:revision>1822</cp:revision>
  <dcterms:created xsi:type="dcterms:W3CDTF">2008-07-08T22:06:45Z</dcterms:created>
  <dcterms:modified xsi:type="dcterms:W3CDTF">2019-07-15T11:39:04Z</dcterms:modified>
</cp:coreProperties>
</file>